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308" r:id="rId4"/>
    <p:sldId id="309" r:id="rId5"/>
    <p:sldId id="259" r:id="rId6"/>
    <p:sldId id="266" r:id="rId7"/>
    <p:sldId id="271" r:id="rId8"/>
    <p:sldId id="311" r:id="rId9"/>
    <p:sldId id="312" r:id="rId10"/>
    <p:sldId id="283" r:id="rId11"/>
    <p:sldId id="260" r:id="rId12"/>
    <p:sldId id="267" r:id="rId13"/>
    <p:sldId id="280" r:id="rId14"/>
    <p:sldId id="295" r:id="rId15"/>
    <p:sldId id="294" r:id="rId16"/>
    <p:sldId id="281" r:id="rId17"/>
    <p:sldId id="282" r:id="rId18"/>
    <p:sldId id="296" r:id="rId19"/>
    <p:sldId id="286" r:id="rId20"/>
    <p:sldId id="287" r:id="rId21"/>
    <p:sldId id="289" r:id="rId22"/>
    <p:sldId id="290" r:id="rId23"/>
    <p:sldId id="297" r:id="rId24"/>
    <p:sldId id="292" r:id="rId25"/>
    <p:sldId id="298" r:id="rId26"/>
    <p:sldId id="291" r:id="rId27"/>
    <p:sldId id="261" r:id="rId28"/>
    <p:sldId id="304" r:id="rId29"/>
    <p:sldId id="303" r:id="rId30"/>
    <p:sldId id="313" r:id="rId31"/>
    <p:sldId id="268" r:id="rId32"/>
    <p:sldId id="314" r:id="rId33"/>
    <p:sldId id="299" r:id="rId34"/>
    <p:sldId id="300" r:id="rId35"/>
    <p:sldId id="302" r:id="rId36"/>
    <p:sldId id="307" r:id="rId37"/>
    <p:sldId id="316" r:id="rId38"/>
    <p:sldId id="315" r:id="rId39"/>
    <p:sldId id="262" r:id="rId40"/>
    <p:sldId id="269" r:id="rId41"/>
    <p:sldId id="264" r:id="rId42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8"/>
    <p:restoredTop sz="80799"/>
  </p:normalViewPr>
  <p:slideViewPr>
    <p:cSldViewPr snapToGrid="0" snapToObjects="1">
      <p:cViewPr>
        <p:scale>
          <a:sx n="113" d="100"/>
          <a:sy n="113" d="100"/>
        </p:scale>
        <p:origin x="-424" y="-944"/>
      </p:cViewPr>
      <p:guideLst/>
    </p:cSldViewPr>
  </p:slideViewPr>
  <p:notesTextViewPr>
    <p:cViewPr>
      <p:scale>
        <a:sx n="1" d="1"/>
        <a:sy n="1" d="1"/>
      </p:scale>
      <p:origin x="0" y="-1320"/>
    </p:cViewPr>
  </p:notesTextViewPr>
  <p:notesViewPr>
    <p:cSldViewPr snapToGrid="0" snapToObjects="1">
      <p:cViewPr varScale="1">
        <p:scale>
          <a:sx n="103" d="100"/>
          <a:sy n="103" d="100"/>
        </p:scale>
        <p:origin x="31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&#53685;&#54633;%20&#47928;&#49436;2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&#53685;&#54633;%20&#47928;&#49436;2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&#53685;&#54633;%20&#47928;&#49436;2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&#53685;&#54633;%20&#47928;&#49436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55074365704"/>
          <c:y val="0.0463824352964014"/>
          <c:w val="0.834733814523185"/>
          <c:h val="0.661663311642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시트1!$A$10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시트1!$B$10:$E$10</c:f>
              <c:numCache>
                <c:formatCode>General</c:formatCode>
                <c:ptCount val="4"/>
                <c:pt idx="0">
                  <c:v>0.328</c:v>
                </c:pt>
                <c:pt idx="1">
                  <c:v>0.144</c:v>
                </c:pt>
                <c:pt idx="2">
                  <c:v>0.26</c:v>
                </c:pt>
                <c:pt idx="3">
                  <c:v>0.365</c:v>
                </c:pt>
              </c:numCache>
            </c:numRef>
          </c:val>
        </c:ser>
        <c:ser>
          <c:idx val="1"/>
          <c:order val="1"/>
          <c:tx>
            <c:strRef>
              <c:f>시트1!$A$11</c:f>
              <c:strCache>
                <c:ptCount val="1"/>
                <c:pt idx="0">
                  <c:v>RWR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시트1!$B$11:$E$11</c:f>
              <c:numCache>
                <c:formatCode>General</c:formatCode>
                <c:ptCount val="4"/>
                <c:pt idx="0">
                  <c:v>0.238</c:v>
                </c:pt>
                <c:pt idx="1">
                  <c:v>0.103</c:v>
                </c:pt>
                <c:pt idx="2">
                  <c:v>0.197</c:v>
                </c:pt>
                <c:pt idx="3">
                  <c:v>0.306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7276048"/>
        <c:axId val="1977278368"/>
      </c:barChart>
      <c:catAx>
        <c:axId val="1977276048"/>
        <c:scaling>
          <c:orientation val="minMax"/>
        </c:scaling>
        <c:delete val="1"/>
        <c:axPos val="b"/>
        <c:majorTickMark val="none"/>
        <c:minorTickMark val="none"/>
        <c:tickLblPos val="nextTo"/>
        <c:crossAx val="1977278368"/>
        <c:crosses val="autoZero"/>
        <c:auto val="1"/>
        <c:lblAlgn val="ctr"/>
        <c:lblOffset val="100"/>
        <c:noMultiLvlLbl val="0"/>
      </c:catAx>
      <c:valAx>
        <c:axId val="197727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727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시트1!$A$16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시트1!$B$16:$E$16</c:f>
              <c:numCache>
                <c:formatCode>General</c:formatCode>
                <c:ptCount val="4"/>
                <c:pt idx="0">
                  <c:v>0.428</c:v>
                </c:pt>
                <c:pt idx="1">
                  <c:v>0.131</c:v>
                </c:pt>
                <c:pt idx="2">
                  <c:v>0.106</c:v>
                </c:pt>
                <c:pt idx="3">
                  <c:v>0.169</c:v>
                </c:pt>
              </c:numCache>
            </c:numRef>
          </c:val>
        </c:ser>
        <c:ser>
          <c:idx val="1"/>
          <c:order val="1"/>
          <c:tx>
            <c:strRef>
              <c:f>시트1!$A$17</c:f>
              <c:strCache>
                <c:ptCount val="1"/>
                <c:pt idx="0">
                  <c:v>RWR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시트1!$B$17:$E$17</c:f>
              <c:numCache>
                <c:formatCode>General</c:formatCode>
                <c:ptCount val="4"/>
                <c:pt idx="0">
                  <c:v>0.558</c:v>
                </c:pt>
                <c:pt idx="1">
                  <c:v>0.272</c:v>
                </c:pt>
                <c:pt idx="2">
                  <c:v>0.149</c:v>
                </c:pt>
                <c:pt idx="3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7649712"/>
        <c:axId val="2047659584"/>
      </c:barChart>
      <c:catAx>
        <c:axId val="2047649712"/>
        <c:scaling>
          <c:orientation val="minMax"/>
        </c:scaling>
        <c:delete val="1"/>
        <c:axPos val="b"/>
        <c:majorTickMark val="none"/>
        <c:minorTickMark val="none"/>
        <c:tickLblPos val="nextTo"/>
        <c:crossAx val="2047659584"/>
        <c:crosses val="autoZero"/>
        <c:auto val="1"/>
        <c:lblAlgn val="ctr"/>
        <c:lblOffset val="100"/>
        <c:noMultiLvlLbl val="0"/>
      </c:catAx>
      <c:valAx>
        <c:axId val="204765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764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시트1!$A$21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시트1!$B$20:$E$20</c:f>
              <c:strCache>
                <c:ptCount val="4"/>
                <c:pt idx="0">
                  <c:v>Movielens</c:v>
                </c:pt>
                <c:pt idx="1">
                  <c:v>Movielens</c:v>
                </c:pt>
                <c:pt idx="2">
                  <c:v>Movielens</c:v>
                </c:pt>
                <c:pt idx="3">
                  <c:v>Movielens</c:v>
                </c:pt>
              </c:strCache>
            </c:strRef>
          </c:cat>
          <c:val>
            <c:numRef>
              <c:f>시트1!$B$21:$E$21</c:f>
              <c:numCache>
                <c:formatCode>General</c:formatCode>
                <c:ptCount val="4"/>
                <c:pt idx="0">
                  <c:v>0.328</c:v>
                </c:pt>
                <c:pt idx="1">
                  <c:v>0.144</c:v>
                </c:pt>
                <c:pt idx="2">
                  <c:v>0.26</c:v>
                </c:pt>
                <c:pt idx="3">
                  <c:v>0.365</c:v>
                </c:pt>
              </c:numCache>
            </c:numRef>
          </c:val>
        </c:ser>
        <c:ser>
          <c:idx val="1"/>
          <c:order val="1"/>
          <c:tx>
            <c:strRef>
              <c:f>시트1!$A$22</c:f>
              <c:strCache>
                <c:ptCount val="1"/>
                <c:pt idx="0">
                  <c:v>MF_bias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시트1!$B$20:$E$20</c:f>
              <c:strCache>
                <c:ptCount val="4"/>
                <c:pt idx="0">
                  <c:v>Movielens</c:v>
                </c:pt>
                <c:pt idx="1">
                  <c:v>Movielens</c:v>
                </c:pt>
                <c:pt idx="2">
                  <c:v>Movielens</c:v>
                </c:pt>
                <c:pt idx="3">
                  <c:v>Movielens</c:v>
                </c:pt>
              </c:strCache>
            </c:strRef>
          </c:cat>
          <c:val>
            <c:numRef>
              <c:f>시트1!$B$22:$E$22</c:f>
              <c:numCache>
                <c:formatCode>General</c:formatCode>
                <c:ptCount val="4"/>
                <c:pt idx="0">
                  <c:v>0.351</c:v>
                </c:pt>
                <c:pt idx="1">
                  <c:v>0.152</c:v>
                </c:pt>
                <c:pt idx="2">
                  <c:v>0.275</c:v>
                </c:pt>
                <c:pt idx="3">
                  <c:v>0.375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0990784"/>
        <c:axId val="2020992560"/>
      </c:barChart>
      <c:catAx>
        <c:axId val="2020990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0992560"/>
        <c:crosses val="autoZero"/>
        <c:auto val="1"/>
        <c:lblAlgn val="ctr"/>
        <c:lblOffset val="100"/>
        <c:noMultiLvlLbl val="0"/>
      </c:catAx>
      <c:valAx>
        <c:axId val="202099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099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val>
            <c:numRef>
              <c:f>시트1!$B$31:$E$31</c:f>
              <c:numCache>
                <c:formatCode>General</c:formatCode>
                <c:ptCount val="4"/>
                <c:pt idx="0">
                  <c:v>0.328</c:v>
                </c:pt>
                <c:pt idx="1">
                  <c:v>0.144</c:v>
                </c:pt>
                <c:pt idx="2">
                  <c:v>0.26</c:v>
                </c:pt>
                <c:pt idx="3">
                  <c:v>0.365</c:v>
                </c:pt>
              </c:numCache>
            </c:numRef>
          </c:val>
        </c:ser>
        <c:ser>
          <c:idx val="1"/>
          <c:order val="1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시트1!$B$32:$E$32</c:f>
              <c:numCache>
                <c:formatCode>General</c:formatCode>
                <c:ptCount val="4"/>
                <c:pt idx="0">
                  <c:v>0.361</c:v>
                </c:pt>
                <c:pt idx="1">
                  <c:v>0.147</c:v>
                </c:pt>
                <c:pt idx="2">
                  <c:v>0.269</c:v>
                </c:pt>
                <c:pt idx="3">
                  <c:v>0.375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1006064"/>
        <c:axId val="2021017632"/>
      </c:barChart>
      <c:catAx>
        <c:axId val="2021006064"/>
        <c:scaling>
          <c:orientation val="minMax"/>
        </c:scaling>
        <c:delete val="1"/>
        <c:axPos val="b"/>
        <c:majorTickMark val="none"/>
        <c:minorTickMark val="none"/>
        <c:tickLblPos val="nextTo"/>
        <c:crossAx val="2021017632"/>
        <c:crosses val="autoZero"/>
        <c:auto val="1"/>
        <c:lblAlgn val="ctr"/>
        <c:lblOffset val="100"/>
        <c:noMultiLvlLbl val="0"/>
      </c:catAx>
      <c:valAx>
        <c:axId val="202101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100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시트1!$B$36:$E$36</c:f>
              <c:numCache>
                <c:formatCode>General</c:formatCode>
                <c:ptCount val="4"/>
                <c:pt idx="0">
                  <c:v>0.428</c:v>
                </c:pt>
                <c:pt idx="1">
                  <c:v>0.131</c:v>
                </c:pt>
                <c:pt idx="2">
                  <c:v>0.277</c:v>
                </c:pt>
                <c:pt idx="3">
                  <c:v>0.417</c:v>
                </c:pt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시트1!$B$37:$E$37</c:f>
              <c:numCache>
                <c:formatCode>General</c:formatCode>
                <c:ptCount val="4"/>
                <c:pt idx="0">
                  <c:v>0.388</c:v>
                </c:pt>
                <c:pt idx="1">
                  <c:v>0.13</c:v>
                </c:pt>
                <c:pt idx="2">
                  <c:v>0.263</c:v>
                </c:pt>
                <c:pt idx="3">
                  <c:v>0.397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7460176"/>
        <c:axId val="2047708752"/>
      </c:barChart>
      <c:catAx>
        <c:axId val="2047460176"/>
        <c:scaling>
          <c:orientation val="minMax"/>
        </c:scaling>
        <c:delete val="1"/>
        <c:axPos val="b"/>
        <c:majorTickMark val="none"/>
        <c:minorTickMark val="none"/>
        <c:tickLblPos val="nextTo"/>
        <c:crossAx val="2047708752"/>
        <c:crosses val="autoZero"/>
        <c:auto val="1"/>
        <c:lblAlgn val="ctr"/>
        <c:lblOffset val="100"/>
        <c:noMultiLvlLbl val="0"/>
      </c:catAx>
      <c:valAx>
        <c:axId val="204770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7460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0.11289</cdr:x>
      <cdr:y>0.72391</cdr:y>
    </cdr:from>
    <cdr:to>
      <cdr:x>0.35664</cdr:x>
      <cdr:y>0.83386</cdr:y>
    </cdr:to>
    <cdr:sp macro="" textlink="">
      <cdr:nvSpPr>
        <cdr:cNvPr id="2" name="텍스트 상자 1"/>
        <cdr:cNvSpPr txBox="1"/>
      </cdr:nvSpPr>
      <cdr:spPr>
        <a:xfrm xmlns:a="http://schemas.openxmlformats.org/drawingml/2006/main">
          <a:off x="637823" y="3344790"/>
          <a:ext cx="1377244" cy="508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400" dirty="0" smtClean="0">
              <a:latin typeface="Avenir Book" charset="0"/>
              <a:ea typeface="Avenir Book" charset="0"/>
              <a:cs typeface="Avenir Book" charset="0"/>
            </a:rPr>
            <a:t>Ranking</a:t>
          </a:r>
          <a:endParaRPr lang="ko-KR" altLang="en-US" sz="2400" dirty="0">
            <a:latin typeface="Avenir Book" charset="0"/>
            <a:ea typeface="Avenir Book" charset="0"/>
            <a:cs typeface="Avenir Book" charset="0"/>
          </a:endParaRPr>
        </a:p>
      </cdr:txBody>
    </cdr:sp>
  </cdr:relSizeAnchor>
  <cdr:relSizeAnchor xmlns:cdr="http://schemas.openxmlformats.org/drawingml/2006/chartDrawing">
    <cdr:from>
      <cdr:x>0.38062</cdr:x>
      <cdr:y>0.72758</cdr:y>
    </cdr:from>
    <cdr:to>
      <cdr:x>0.94605</cdr:x>
      <cdr:y>0.83752</cdr:y>
    </cdr:to>
    <cdr:sp macro="" textlink="">
      <cdr:nvSpPr>
        <cdr:cNvPr id="3" name="텍스트 상자 2"/>
        <cdr:cNvSpPr txBox="1"/>
      </cdr:nvSpPr>
      <cdr:spPr>
        <a:xfrm xmlns:a="http://schemas.openxmlformats.org/drawingml/2006/main">
          <a:off x="2150534" y="3361713"/>
          <a:ext cx="3194755" cy="508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 smtClean="0">
              <a:latin typeface="Avenir Book" charset="0"/>
              <a:ea typeface="Avenir Book" charset="0"/>
              <a:cs typeface="Avenir Book" charset="0"/>
            </a:rPr>
            <a:t>Top 1, 2, 3 prediction</a:t>
          </a:r>
          <a:endParaRPr lang="ko-KR" altLang="en-US" sz="2400" dirty="0">
            <a:latin typeface="Avenir Book" charset="0"/>
            <a:ea typeface="Avenir Book" charset="0"/>
            <a:cs typeface="Avenir Book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00DE7-BE3E-5845-9275-5967EBFDD796}" type="datetimeFigureOut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18E47-70F2-D04B-BFA0-76BDD7EA0FC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685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F84F-D0B8-E84C-A1B2-949A156B8A3B}" type="datetimeFigureOut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59F4A-8426-B74C-8C5B-87D94D8C4A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2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Hello, I am </a:t>
            </a:r>
            <a:r>
              <a:rPr kumimoji="1" lang="en-US" altLang="ko-KR" dirty="0" err="1" smtClean="0"/>
              <a:t>Haekyu</a:t>
            </a:r>
            <a:r>
              <a:rPr kumimoji="1" lang="en-US" altLang="ko-KR" dirty="0" smtClean="0"/>
              <a:t> Park.</a:t>
            </a:r>
          </a:p>
          <a:p>
            <a:r>
              <a:rPr kumimoji="1" lang="en-US" altLang="ko-KR" dirty="0" smtClean="0"/>
              <a:t>I will introduce</a:t>
            </a:r>
            <a:r>
              <a:rPr kumimoji="1" lang="en-US" altLang="ko-KR" baseline="0" dirty="0" smtClean="0"/>
              <a:t> our paper called “A Comparative </a:t>
            </a:r>
            <a:r>
              <a:rPr kumimoji="1" lang="mr-IN" altLang="ko-KR" baseline="0" dirty="0" smtClean="0"/>
              <a:t>…</a:t>
            </a:r>
            <a:r>
              <a:rPr kumimoji="1" lang="en-US" altLang="ko-KR" baseline="0" dirty="0" smtClean="0"/>
              <a:t>”.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02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The RWR scores,</a:t>
            </a:r>
            <a:r>
              <a:rPr kumimoji="1" lang="en-US" altLang="ko-KR" baseline="0" dirty="0" smtClean="0"/>
              <a:t> or preference scores,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are calculated recursively.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iterative updates are defined as follows.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8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Let’s check our proposed methods</a:t>
            </a:r>
            <a:r>
              <a:rPr kumimoji="1" lang="en-US" altLang="ko-KR" baseline="0" dirty="0" smtClean="0"/>
              <a:t>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based on matrix factorization and random walk with restart.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53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We present </a:t>
            </a:r>
            <a:r>
              <a:rPr kumimoji="1" lang="en-US" altLang="ko-KR" baseline="0" dirty="0" smtClean="0"/>
              <a:t>the following recommendation scenarios.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suggest MF and RWR model for each scenario.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First, we recommend items when explicit feedback ratings are given; for example, movie rating data with 1 to 5 scaled stars are given.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Second, we present recommendation methods for implicit feedback data such as the number of clicks on items.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Third, we use bias terms indicating global properties of users and items in our recommendation methods.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the last, we present recommendation methods that use additional information to enhance recommendation performance and to solve cold start problem.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331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We call the 4 MF and 4 RWR methods as follows.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86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First, when explicit feedback</a:t>
            </a:r>
            <a:r>
              <a:rPr kumimoji="1" lang="en-US" altLang="ko-KR" baseline="0" dirty="0" smtClean="0"/>
              <a:t> are given,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use the same models explained in the preliminaries.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684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Next, I will present MF and RWR model for implicit feedback.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4331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MF_implicit</a:t>
            </a:r>
            <a:r>
              <a:rPr kumimoji="1" lang="en-US" altLang="ko-KR" dirty="0" smtClean="0"/>
              <a:t> predicts </a:t>
            </a:r>
            <a:r>
              <a:rPr kumimoji="1" lang="en-US" altLang="ko-KR" dirty="0" err="1" smtClean="0"/>
              <a:t>binarized</a:t>
            </a:r>
            <a:r>
              <a:rPr kumimoji="1" lang="en-US" altLang="ko-KR" baseline="0" dirty="0" smtClean="0"/>
              <a:t> rating </a:t>
            </a:r>
            <a:r>
              <a:rPr kumimoji="1" lang="en-US" altLang="ko-KR" baseline="0" dirty="0" err="1" smtClean="0"/>
              <a:t>p_ui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P_ui</a:t>
            </a:r>
            <a:r>
              <a:rPr kumimoji="1" lang="en-US" altLang="ko-KR" baseline="0" dirty="0" smtClean="0"/>
              <a:t> is defined as 1 when rating </a:t>
            </a:r>
            <a:r>
              <a:rPr kumimoji="1" lang="en-US" altLang="ko-KR" baseline="0" dirty="0" err="1" smtClean="0"/>
              <a:t>r_ui</a:t>
            </a:r>
            <a:r>
              <a:rPr kumimoji="1" lang="en-US" altLang="ko-KR" baseline="0" dirty="0" smtClean="0"/>
              <a:t> is higher than 0.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P_ui</a:t>
            </a:r>
            <a:r>
              <a:rPr kumimoji="1" lang="en-US" altLang="ko-KR" baseline="0" dirty="0" smtClean="0"/>
              <a:t> is defined as 0 when the observed rating is 0.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dirty="0" err="1" smtClean="0"/>
              <a:t>MF_implicit</a:t>
            </a:r>
            <a:r>
              <a:rPr kumimoji="1" lang="en-US" altLang="ko-KR" baseline="0" dirty="0" smtClean="0"/>
              <a:t> requires confidence level of each rating </a:t>
            </a:r>
            <a:r>
              <a:rPr kumimoji="1" lang="en-US" altLang="ko-KR" baseline="0" dirty="0" err="1" smtClean="0"/>
              <a:t>r_ui</a:t>
            </a:r>
            <a:r>
              <a:rPr kumimoji="1" lang="en-US" altLang="ko-KR" baseline="0" dirty="0" smtClean="0"/>
              <a:t>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since implicit data are inherently noisy.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example, not watching a movie sometimes indicates dislike for the movie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or ignorance of its existence.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confidence level crystallizes how certainly we can use the rating value.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define the confidence value for </a:t>
            </a:r>
            <a:r>
              <a:rPr kumimoji="1" lang="en-US" altLang="ko-KR" baseline="0" dirty="0" err="1" smtClean="0"/>
              <a:t>r_ui</a:t>
            </a:r>
            <a:r>
              <a:rPr kumimoji="1" lang="en-US" altLang="ko-KR" baseline="0" dirty="0" smtClean="0"/>
              <a:t> as 1 + alpha </a:t>
            </a:r>
            <a:r>
              <a:rPr kumimoji="1" lang="en-US" altLang="ko-KR" baseline="0" dirty="0" err="1" smtClean="0"/>
              <a:t>r_ui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objective function of </a:t>
            </a:r>
            <a:r>
              <a:rPr kumimoji="1" lang="en-US" altLang="ko-KR" baseline="0" dirty="0" err="1" smtClean="0"/>
              <a:t>MF_implicit</a:t>
            </a:r>
            <a:r>
              <a:rPr kumimoji="1" lang="en-US" altLang="ko-KR" baseline="0" dirty="0" smtClean="0"/>
              <a:t> is defined as follows.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644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Next, I</a:t>
            </a:r>
            <a:r>
              <a:rPr kumimoji="1" lang="en-US" altLang="ko-KR" baseline="0" dirty="0" smtClean="0"/>
              <a:t> will explain </a:t>
            </a:r>
            <a:r>
              <a:rPr kumimoji="1" lang="en-US" altLang="ko-KR" baseline="0" dirty="0" err="1" smtClean="0"/>
              <a:t>RWR_implicit</a:t>
            </a:r>
            <a:r>
              <a:rPr kumimoji="1" lang="en-US" altLang="ko-KR" baseline="0" dirty="0" smtClean="0"/>
              <a:t>. 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When implicit data are given,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We</a:t>
            </a:r>
            <a:r>
              <a:rPr kumimoji="1" lang="en-US" altLang="ko-KR" baseline="0" dirty="0" smtClean="0"/>
              <a:t> build the graph G by setting weight of edges with the confidence level.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Then, we calculate RWR scores as explained in the preliminaries.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230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Next,</a:t>
            </a:r>
            <a:r>
              <a:rPr kumimoji="1" lang="en-US" altLang="ko-KR" baseline="0" dirty="0" smtClean="0"/>
              <a:t> I will describe MF and RWR models which use bias terms.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2370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MF_bias</a:t>
            </a:r>
            <a:r>
              <a:rPr kumimoji="1" lang="en-US" altLang="ko-KR" dirty="0" smtClean="0"/>
              <a:t> introduces bias </a:t>
            </a:r>
            <a:r>
              <a:rPr kumimoji="1" lang="en-US" altLang="ko-KR" dirty="0" err="1" smtClean="0"/>
              <a:t>temrs</a:t>
            </a:r>
            <a:r>
              <a:rPr kumimoji="1" lang="en-US" altLang="ko-KR" dirty="0" smtClean="0"/>
              <a:t> into </a:t>
            </a:r>
            <a:r>
              <a:rPr kumimoji="1" lang="en-US" altLang="ko-KR" dirty="0" err="1" smtClean="0"/>
              <a:t>MF_explicit</a:t>
            </a:r>
            <a:r>
              <a:rPr kumimoji="1" lang="en-US" altLang="ko-KR" baseline="0" dirty="0" smtClean="0"/>
              <a:t> to represent individual rating pattern of users and items.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dirty="0" smtClean="0"/>
              <a:t>For example, if</a:t>
            </a:r>
            <a:r>
              <a:rPr kumimoji="1" lang="en-US" altLang="ko-KR" baseline="0" dirty="0" smtClean="0"/>
              <a:t> a user u normally likes every items,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u’s bias term </a:t>
            </a:r>
            <a:r>
              <a:rPr kumimoji="1" lang="en-US" altLang="ko-KR" baseline="0" dirty="0" err="1" smtClean="0"/>
              <a:t>b_u</a:t>
            </a:r>
            <a:r>
              <a:rPr kumimoji="1" lang="en-US" altLang="ko-KR" baseline="0" dirty="0" smtClean="0"/>
              <a:t> is learned to possess high value.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err="1" smtClean="0"/>
              <a:t>MF_bias</a:t>
            </a:r>
            <a:r>
              <a:rPr kumimoji="1" lang="en-US" altLang="ko-KR" dirty="0" smtClean="0"/>
              <a:t> predicts rating 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with</a:t>
            </a:r>
            <a:r>
              <a:rPr kumimoji="1" lang="en-US" altLang="ko-KR" baseline="0" dirty="0" smtClean="0"/>
              <a:t> global average ratings, bias factors,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inner product of </a:t>
            </a:r>
            <a:r>
              <a:rPr kumimoji="1" lang="en-US" altLang="ko-KR" baseline="0" dirty="0" err="1" smtClean="0"/>
              <a:t>x_u</a:t>
            </a:r>
            <a:r>
              <a:rPr kumimoji="1" lang="en-US" altLang="ko-KR" baseline="0" dirty="0" smtClean="0"/>
              <a:t> and </a:t>
            </a:r>
            <a:r>
              <a:rPr kumimoji="1" lang="en-US" altLang="ko-KR" baseline="0" dirty="0" err="1" smtClean="0"/>
              <a:t>y_i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74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Let’s start with the introduction.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4090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The objective</a:t>
            </a:r>
            <a:r>
              <a:rPr kumimoji="1" lang="en-US" altLang="ko-KR" baseline="0" dirty="0" smtClean="0"/>
              <a:t> function of </a:t>
            </a:r>
            <a:r>
              <a:rPr kumimoji="1" lang="en-US" altLang="ko-KR" baseline="0" dirty="0" err="1" smtClean="0"/>
              <a:t>MF_bias</a:t>
            </a:r>
            <a:r>
              <a:rPr kumimoji="1" lang="en-US" altLang="ko-KR" baseline="0" dirty="0" smtClean="0"/>
              <a:t> is given as follows.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388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How about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err="1" smtClean="0"/>
              <a:t>RWR_bias</a:t>
            </a:r>
            <a:r>
              <a:rPr kumimoji="1" lang="en-US" altLang="ko-KR" baseline="0" dirty="0" smtClean="0"/>
              <a:t>?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For a query user u, the goals of </a:t>
            </a:r>
            <a:r>
              <a:rPr kumimoji="1" lang="en-US" altLang="ko-KR" dirty="0" err="1" smtClean="0"/>
              <a:t>RWR_bias</a:t>
            </a:r>
            <a:r>
              <a:rPr kumimoji="1" lang="en-US" altLang="ko-KR" dirty="0" smtClean="0"/>
              <a:t> are as follows.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First, it obtains RWR scores </a:t>
            </a:r>
            <a:r>
              <a:rPr kumimoji="1" lang="en-US" altLang="ko-KR" dirty="0" err="1" smtClean="0"/>
              <a:t>w.r.t</a:t>
            </a:r>
            <a:r>
              <a:rPr kumimoji="1" lang="en-US" altLang="ko-KR" baseline="0" dirty="0" smtClean="0"/>
              <a:t> to u,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which indicates similarity with u.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Second, it considers global properties of users and items in RWR scores.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first goal of calculating similarity score is done by the basic RWR approach.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second goal to increase RWR scores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of generally popular items or users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is done by the bias terms.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1332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Before we compute RWR vector,</a:t>
            </a:r>
            <a:r>
              <a:rPr kumimoji="1" lang="en-US" altLang="ko-KR" baseline="0" dirty="0" smtClean="0"/>
              <a:t>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dirty="0" smtClean="0"/>
              <a:t>we first compute the bias vector b as follows.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The</a:t>
            </a:r>
            <a:r>
              <a:rPr kumimoji="1" lang="en-US" altLang="ko-KR" baseline="0" dirty="0" smtClean="0"/>
              <a:t> bias vector b consists of the random walk term as (1 </a:t>
            </a:r>
            <a:r>
              <a:rPr kumimoji="1" lang="mr-IN" altLang="ko-KR" baseline="0" dirty="0" smtClean="0"/>
              <a:t>–</a:t>
            </a:r>
            <a:r>
              <a:rPr kumimoji="1" lang="en-US" altLang="ko-KR" baseline="0" dirty="0" smtClean="0"/>
              <a:t> c) A </a:t>
            </a:r>
            <a:r>
              <a:rPr kumimoji="1" lang="en-US" altLang="ko-KR" baseline="0" dirty="0" err="1" smtClean="0"/>
              <a:t>tilda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err="1" smtClean="0"/>
              <a:t>tanspose</a:t>
            </a:r>
            <a:r>
              <a:rPr kumimoji="1" lang="en-US" altLang="ko-KR" baseline="0" dirty="0" smtClean="0"/>
              <a:t> b,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a jump term as c m </a:t>
            </a:r>
            <a:r>
              <a:rPr kumimoji="1" lang="en-US" altLang="ko-KR" baseline="0" dirty="0" err="1" smtClean="0"/>
              <a:t>tilda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M </a:t>
            </a:r>
            <a:r>
              <a:rPr kumimoji="1" lang="en-US" altLang="ko-KR" baseline="0" dirty="0" err="1" smtClean="0"/>
              <a:t>tilda</a:t>
            </a:r>
            <a:r>
              <a:rPr kumimoji="1" lang="en-US" altLang="ko-KR" baseline="0" dirty="0" smtClean="0"/>
              <a:t> is aimed to increase RWR scores of popular nodes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by assigning higher probabilities that a random surfer jumps to the popular entities.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M </a:t>
            </a:r>
            <a:r>
              <a:rPr kumimoji="1" lang="en-US" altLang="ko-KR" baseline="0" dirty="0" err="1" smtClean="0"/>
              <a:t>tilda</a:t>
            </a:r>
            <a:r>
              <a:rPr kumimoji="1" lang="en-US" altLang="ko-KR" baseline="0" dirty="0" smtClean="0"/>
              <a:t> is normalized to sum to 1 from a non-normalized vector m.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each entity e, e-</a:t>
            </a:r>
            <a:r>
              <a:rPr kumimoji="1" lang="en-US" altLang="ko-KR" baseline="0" dirty="0" err="1" smtClean="0"/>
              <a:t>th</a:t>
            </a:r>
            <a:r>
              <a:rPr kumimoji="1" lang="en-US" altLang="ko-KR" baseline="0" dirty="0" smtClean="0"/>
              <a:t> entry value in m is the global average rating value of 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60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Finally, we present MF and RWR method to use side information.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08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User similarity information such as friendship</a:t>
            </a:r>
            <a:r>
              <a:rPr kumimoji="1" lang="en-US" altLang="ko-KR" baseline="0" dirty="0" smtClean="0"/>
              <a:t> in social network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or item similarity information such as items’ category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are advantageous for finding user with similar tastes and items with similar properties,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which causes latent vectors of users and items to be similar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MF to use side information, we use coupled matrix factorization approach.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12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The</a:t>
            </a:r>
            <a:r>
              <a:rPr kumimoji="1" lang="en-US" altLang="ko-KR" baseline="0" dirty="0" smtClean="0"/>
              <a:t> objective function of </a:t>
            </a:r>
            <a:r>
              <a:rPr kumimoji="1" lang="en-US" altLang="ko-KR" baseline="0" dirty="0" err="1" smtClean="0"/>
              <a:t>MF_side</a:t>
            </a:r>
            <a:r>
              <a:rPr kumimoji="1" lang="en-US" altLang="ko-KR" baseline="0" dirty="0" smtClean="0"/>
              <a:t> is defined as follows.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Omega R is a set of (user, item) where ratings are observed.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Omega A is a set of (user, and user attribute) where the user similarity attributes such as age are observed.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Omega B is a set of (item attribute, and item) where the item similarity attributes such as genre are observed.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a user u and a user similarity attribute s,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a_us</a:t>
            </a:r>
            <a:r>
              <a:rPr kumimoji="1" lang="en-US" altLang="ko-KR" baseline="0" dirty="0" smtClean="0"/>
              <a:t> indicates u’s properties on s such as u’s age.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an item </a:t>
            </a:r>
            <a:r>
              <a:rPr kumimoji="1" lang="en-US" altLang="ko-KR" baseline="0" dirty="0" err="1" smtClean="0"/>
              <a:t>i</a:t>
            </a:r>
            <a:r>
              <a:rPr kumimoji="1" lang="en-US" altLang="ko-KR" baseline="0" dirty="0" smtClean="0"/>
              <a:t> and an item similarity attribute t,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b_ti</a:t>
            </a:r>
            <a:r>
              <a:rPr kumimoji="1" lang="en-US" altLang="ko-KR" baseline="0" dirty="0" smtClean="0"/>
              <a:t> is i’s attribute value with respect to t.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211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How about RWR for side information?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Suppose</a:t>
            </a:r>
            <a:r>
              <a:rPr kumimoji="1" lang="en-US" altLang="ko-KR" baseline="0" dirty="0" smtClean="0"/>
              <a:t> we have genre information of movies.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add genre node such as Romance into the graph G,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connect romance movies to the genre.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RWR_side</a:t>
            </a:r>
            <a:r>
              <a:rPr kumimoji="1" lang="en-US" altLang="ko-KR" baseline="0" dirty="0" smtClean="0"/>
              <a:t> computes RWR scores on the augmented graph.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236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Let’s check our experiments and results.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032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We focus on the following questions</a:t>
            </a:r>
            <a:r>
              <a:rPr kumimoji="1" lang="en-US" altLang="ko-KR" baseline="0" dirty="0" smtClean="0"/>
              <a:t> according to the major tasks.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conducted seven types of experiments for the scenarios,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but we show only 4 representative experiments in this presentation.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Question 1. Which ~</a:t>
            </a:r>
          </a:p>
          <a:p>
            <a:r>
              <a:rPr kumimoji="1" lang="en-US" altLang="ko-KR" baseline="0" dirty="0" smtClean="0"/>
              <a:t>Question 2. ~</a:t>
            </a:r>
          </a:p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500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We employ</a:t>
            </a:r>
            <a:r>
              <a:rPr kumimoji="1" lang="en-US" altLang="ko-KR" baseline="0" dirty="0" smtClean="0"/>
              <a:t> two measures to compare performance of MF and RWR.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measure global ranking and top-k prediction performance.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use Spearman’s rho for ranking performance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</a:t>
            </a:r>
            <a:r>
              <a:rPr kumimoji="1" lang="en-US" altLang="ko-KR" baseline="0" dirty="0" err="1" smtClean="0"/>
              <a:t>precision@k</a:t>
            </a:r>
            <a:r>
              <a:rPr kumimoji="1" lang="en-US" altLang="ko-KR" baseline="0" dirty="0" smtClean="0"/>
              <a:t> for top-k prediction </a:t>
            </a:r>
            <a:r>
              <a:rPr kumimoji="1" lang="en-US" altLang="ko-KR" baseline="0" dirty="0" err="1" smtClean="0"/>
              <a:t>performace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3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Let me give you some research questions.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Between Matrix Factorization</a:t>
            </a:r>
            <a:r>
              <a:rPr kumimoji="1" lang="en-US" altLang="ko-KR" baseline="0" dirty="0" smtClean="0"/>
              <a:t> and Random Walk with Restart, which method works better for recommender system?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Which method handles explicit or implicit feedback data better?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Does additional information help recommendation?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Recommender systems play an important role in many e-commerce services such as Amazon and Netflix to recommend new items to users.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So, why do we compare matrix factorization and random walk with restart in recommender system?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775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We</a:t>
            </a:r>
            <a:r>
              <a:rPr kumimoji="1" lang="en-US" altLang="ko-KR" baseline="0" dirty="0" smtClean="0"/>
              <a:t> use the following five real world datasets.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have 3 explicit and 2 implicit datasets.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They also have side information such as users’ age or gender.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In this presentation, we only show you the experiments using </a:t>
            </a:r>
            <a:r>
              <a:rPr kumimoji="1" lang="en-US" altLang="ko-KR" baseline="0" dirty="0" err="1" smtClean="0"/>
              <a:t>Movielens</a:t>
            </a:r>
            <a:r>
              <a:rPr kumimoji="1" lang="en-US" altLang="ko-KR" baseline="0" dirty="0" smtClean="0"/>
              <a:t> and </a:t>
            </a:r>
            <a:r>
              <a:rPr kumimoji="1" lang="en-US" altLang="ko-KR" baseline="0" dirty="0" err="1" smtClean="0"/>
              <a:t>Lastfm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853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Which method</a:t>
            </a:r>
            <a:r>
              <a:rPr kumimoji="1" lang="en-US" altLang="ko-KR" baseline="0" dirty="0" smtClean="0"/>
              <a:t> performs better with explicit data?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discovered that MF shows better performance than RWR,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in global ranking performance and top-k prediction performance.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You can see that blue MF is </a:t>
            </a:r>
            <a:r>
              <a:rPr kumimoji="1" lang="en-US" altLang="ko-KR" baseline="0" dirty="0" err="1" smtClean="0"/>
              <a:t>btetter</a:t>
            </a:r>
            <a:r>
              <a:rPr kumimoji="1" lang="en-US" altLang="ko-KR" baseline="0" dirty="0" smtClean="0"/>
              <a:t> than the orange RWR.</a:t>
            </a:r>
          </a:p>
          <a:p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712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Which method</a:t>
            </a:r>
            <a:r>
              <a:rPr kumimoji="1" lang="en-US" altLang="ko-KR" baseline="0" dirty="0" smtClean="0"/>
              <a:t> performs better with implicit data?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discovered that RWR shows better performance than MF,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in global ranking performance and top-k prediction performance.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You can see that the blue MF is worse than the orange RWR.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6110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How about methods employing</a:t>
            </a:r>
            <a:r>
              <a:rPr kumimoji="1" lang="en-US" altLang="ko-KR" baseline="0" dirty="0" smtClean="0"/>
              <a:t> bias terms?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Do</a:t>
            </a:r>
            <a:r>
              <a:rPr kumimoji="1" lang="en-US" altLang="ko-KR" baseline="0" dirty="0" smtClean="0"/>
              <a:t> the bias terms improve performance?</a:t>
            </a:r>
          </a:p>
          <a:p>
            <a:r>
              <a:rPr kumimoji="1" lang="en-US" altLang="ko-KR" baseline="0" dirty="0" smtClean="0"/>
              <a:t>The answer was yes, in both MF and RWR.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only show you the result of MF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but RWR </a:t>
            </a:r>
            <a:r>
              <a:rPr kumimoji="1" lang="en-US" altLang="ko-KR" baseline="0" dirty="0" smtClean="0"/>
              <a:t>presents the similar results.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100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Next,</a:t>
            </a:r>
            <a:r>
              <a:rPr kumimoji="1" lang="en-US" altLang="ko-KR" baseline="0" dirty="0" smtClean="0"/>
              <a:t> do side data enhance performance?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Our answer is,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Yes with explicit ratings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No with implicit ratings.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upper plot shows the result with explicit data.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You can see that </a:t>
            </a:r>
            <a:r>
              <a:rPr kumimoji="1" lang="en-US" altLang="ko-KR" baseline="0" dirty="0" smtClean="0"/>
              <a:t>MF </a:t>
            </a:r>
            <a:r>
              <a:rPr kumimoji="1" lang="en-US" altLang="ko-KR" baseline="0" dirty="0" smtClean="0"/>
              <a:t>improves when additional data are used.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bottom plot </a:t>
            </a:r>
            <a:r>
              <a:rPr kumimoji="1" lang="en-US" altLang="ko-KR" baseline="0" dirty="0" smtClean="0"/>
              <a:t>shows </a:t>
            </a:r>
            <a:r>
              <a:rPr kumimoji="1" lang="en-US" altLang="ko-KR" baseline="0" dirty="0" smtClean="0"/>
              <a:t>the result with implicit data.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You can see that MF degrades when additional data are used.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RWR shows similar pattern, and it is described in our paper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So, please read our paper to see more details.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5822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We found out some</a:t>
            </a:r>
            <a:r>
              <a:rPr kumimoji="1" lang="en-US" altLang="ko-KR" baseline="0" dirty="0" smtClean="0"/>
              <a:t> interesting </a:t>
            </a:r>
            <a:r>
              <a:rPr kumimoji="1" lang="en-US" altLang="ko-KR" baseline="0" dirty="0" smtClean="0"/>
              <a:t>observations from the experiments.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MF performs better with explicit ratings than implicit ratings.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RWR performs better with implicit ratings than explicit ratings.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Side ~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Side 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01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So, why is that?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Let me first explain</a:t>
            </a:r>
            <a:r>
              <a:rPr kumimoji="1" lang="en-US" altLang="ko-KR" baseline="0" dirty="0" smtClean="0"/>
              <a:t> the first observation.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Why RWR fits well with implicit feedback, and does not fit well with explicit feedback?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RWR is influenced by proximity of </a:t>
            </a:r>
            <a:r>
              <a:rPr kumimoji="1" lang="en-US" altLang="ko-KR" baseline="0" dirty="0" smtClean="0"/>
              <a:t>nodes, or the number of hops.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However, explicit scores occasionally contradict the </a:t>
            </a:r>
            <a:r>
              <a:rPr kumimoji="1" lang="en-US" altLang="ko-KR" baseline="0" dirty="0" smtClean="0"/>
              <a:t>proximity of nodes.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</a:t>
            </a:r>
            <a:r>
              <a:rPr kumimoji="1" lang="en-US" altLang="ko-KR" baseline="0" dirty="0" smtClean="0"/>
              <a:t>example, </a:t>
            </a:r>
            <a:r>
              <a:rPr kumimoji="1" lang="en-US" altLang="ko-KR" baseline="0" dirty="0" smtClean="0"/>
              <a:t>suppose that a query user u is given, and the u does not like i1.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user u2 is a user whose taste is similar to that of user u.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u2 likes i2.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So, we expect that RWR scores </a:t>
            </a:r>
            <a:r>
              <a:rPr kumimoji="1" lang="en-US" altLang="ko-KR" baseline="0" dirty="0" err="1" smtClean="0"/>
              <a:t>w.r.t</a:t>
            </a:r>
            <a:r>
              <a:rPr kumimoji="1" lang="en-US" altLang="ko-KR" baseline="0" dirty="0" smtClean="0"/>
              <a:t> u are as follows: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i1 has lower RWR scores,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i2 has high RWR scores.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931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 smtClean="0"/>
              <a:t>However, RWR </a:t>
            </a:r>
            <a:r>
              <a:rPr kumimoji="1" lang="en-US" altLang="ko-KR" baseline="0" dirty="0" smtClean="0"/>
              <a:t>gives </a:t>
            </a:r>
            <a:r>
              <a:rPr kumimoji="1" lang="en-US" altLang="ko-KR" baseline="0" dirty="0" smtClean="0"/>
              <a:t>a </a:t>
            </a:r>
            <a:r>
              <a:rPr kumimoji="1" lang="en-US" altLang="ko-KR" baseline="0" dirty="0" smtClean="0"/>
              <a:t>higher RWR score on a 1-hop negative item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such as the red item i1 that the user u dislikes.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And, RWR gives lower score on a 3-hop positive items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such as the green item i2 that is preferred by u2 who has similar taste with u.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005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Additional information is used well with explicit feedback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But not with implicit ones.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Our</a:t>
            </a:r>
            <a:r>
              <a:rPr kumimoji="1" lang="en-US" altLang="ko-KR" baseline="0" dirty="0" smtClean="0"/>
              <a:t> conjecture is that side information is noisy,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the noise further debases the quality of information in implicit feedback data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which are also noisy.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921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88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aseline="0" dirty="0" smtClean="0"/>
              <a:t>Collaborative filtering has been successfully adopted among diverse recommendation strategies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due to its high quality performance and domain free property.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two major approaches of collaborative filtering are latent factor model and graph based model.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Matrix factorization is the most widely used method as a latent factor model.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Random walk with restart is commonly used as a graph based model.</a:t>
            </a:r>
          </a:p>
          <a:p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!!!!! However, it is still unclear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which method provides better recommendation quality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despite their extensive utility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So, </a:t>
            </a:r>
            <a:r>
              <a:rPr kumimoji="1" lang="en-US" altLang="ko-KR" baseline="0" smtClean="0"/>
              <a:t>we compare MF and RWR.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39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Let</a:t>
            </a:r>
            <a:r>
              <a:rPr kumimoji="1" lang="mr-IN" altLang="ko-KR" dirty="0" smtClean="0"/>
              <a:t>’</a:t>
            </a:r>
            <a:r>
              <a:rPr kumimoji="1" lang="en-US" altLang="ko-KR" dirty="0" smtClean="0"/>
              <a:t>s</a:t>
            </a:r>
            <a:r>
              <a:rPr kumimoji="1" lang="en-US" altLang="ko-KR" baseline="0" dirty="0" smtClean="0"/>
              <a:t> move on to preliminaries.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486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In this section, 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I</a:t>
            </a:r>
            <a:r>
              <a:rPr kumimoji="1" lang="en-US" altLang="ko-KR" baseline="0" dirty="0" smtClean="0"/>
              <a:t> will explain Matrix factorization and Random walk with restart briefly,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in aspects of the way they are used in recommendation.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95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Matrix factorization aims</a:t>
            </a:r>
            <a:r>
              <a:rPr kumimoji="1" lang="en-US" altLang="ko-KR" baseline="0" dirty="0" smtClean="0"/>
              <a:t> to predict unobserved ratings with vectors of users and items.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a user u and an item I,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predicted rating of </a:t>
            </a:r>
            <a:r>
              <a:rPr kumimoji="1" lang="en-US" altLang="ko-KR" baseline="0" dirty="0" smtClean="0"/>
              <a:t>r hat </a:t>
            </a:r>
            <a:r>
              <a:rPr kumimoji="1" lang="en-US" altLang="ko-KR" baseline="0" dirty="0" err="1" smtClean="0"/>
              <a:t>ui</a:t>
            </a:r>
            <a:r>
              <a:rPr kumimoji="1" lang="en-US" altLang="ko-KR" baseline="0" dirty="0" smtClean="0"/>
              <a:t> is calculated as inner product of </a:t>
            </a:r>
            <a:r>
              <a:rPr kumimoji="1" lang="en-US" altLang="ko-KR" baseline="0" dirty="0" err="1" smtClean="0"/>
              <a:t>x_u</a:t>
            </a:r>
            <a:r>
              <a:rPr kumimoji="1" lang="en-US" altLang="ko-KR" baseline="0" dirty="0" smtClean="0"/>
              <a:t> and </a:t>
            </a:r>
            <a:r>
              <a:rPr kumimoji="1" lang="en-US" altLang="ko-KR" baseline="0" dirty="0" err="1" smtClean="0"/>
              <a:t>y_i</a:t>
            </a:r>
            <a:r>
              <a:rPr kumimoji="1" lang="en-US" altLang="ko-KR" baseline="0" dirty="0" smtClean="0"/>
              <a:t>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where </a:t>
            </a:r>
            <a:r>
              <a:rPr kumimoji="1" lang="en-US" altLang="ko-KR" baseline="0" dirty="0" err="1" smtClean="0"/>
              <a:t>x_u</a:t>
            </a:r>
            <a:r>
              <a:rPr kumimoji="1" lang="en-US" altLang="ko-KR" baseline="0" dirty="0" smtClean="0"/>
              <a:t> is u' vector and </a:t>
            </a:r>
            <a:r>
              <a:rPr kumimoji="1" lang="en-US" altLang="ko-KR" baseline="0" dirty="0" err="1" smtClean="0"/>
              <a:t>y_i</a:t>
            </a:r>
            <a:r>
              <a:rPr kumimoji="1" lang="en-US" altLang="ko-KR" baseline="0" dirty="0" smtClean="0"/>
              <a:t> is i's vector.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dirty="0" smtClean="0"/>
              <a:t>Matrix factorization aims</a:t>
            </a:r>
            <a:r>
              <a:rPr kumimoji="1" lang="en-US" altLang="ko-KR" baseline="0" dirty="0" smtClean="0"/>
              <a:t> to minimize prediction error.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It minimizes difference between observed ratings and predicted ratings.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dirty="0" smtClean="0"/>
              <a:t>The objective function to minimize is</a:t>
            </a:r>
            <a:r>
              <a:rPr kumimoji="1" lang="en-US" altLang="ko-KR" baseline="0" dirty="0" smtClean="0"/>
              <a:t> defined as follows.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We use gradient descent method to learn the vectors.</a:t>
            </a:r>
            <a:endParaRPr kumimoji="1" lang="ko-KR" altLang="en-US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174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Random walk with restart is one of the most</a:t>
            </a:r>
            <a:r>
              <a:rPr kumimoji="1" lang="en-US" altLang="ko-KR" baseline="0" dirty="0" smtClean="0"/>
              <a:t> commonly used methods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graph based collaborative filtering.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Given a user-item bipartite graph G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where weight of edges are rating scores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when a query user u is given,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RWR computes a personalized rankings of items </a:t>
            </a:r>
            <a:r>
              <a:rPr kumimoji="1" lang="en-US" altLang="ko-KR" baseline="0" dirty="0" err="1" smtClean="0"/>
              <a:t>w.r.t</a:t>
            </a:r>
            <a:r>
              <a:rPr kumimoji="1" lang="en-US" altLang="ko-KR" baseline="0" dirty="0" smtClean="0"/>
              <a:t> the user u.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06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 smtClean="0"/>
              <a:t>Suppose a random surfer started from the node u.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aseline="0" dirty="0" smtClean="0"/>
          </a:p>
          <a:p>
            <a:r>
              <a:rPr kumimoji="1" lang="en-US" altLang="ko-KR" dirty="0" smtClean="0"/>
              <a:t>The surfer walks on</a:t>
            </a:r>
            <a:r>
              <a:rPr kumimoji="1" lang="en-US" altLang="ko-KR" baseline="0" dirty="0" smtClean="0"/>
              <a:t> the edges,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and it is likely that the surfer moves to a neighbor node linked with higher weight.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Occasionally, the surfer goes back to the starting node u.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random surfer is likely to frequently visit items,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that are rated highly by users 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who give ratings similarly to the query user u.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It is consistent with the intuition of collaborative filtering.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For example, </a:t>
            </a:r>
          </a:p>
          <a:p>
            <a:r>
              <a:rPr kumimoji="1" lang="en-US" altLang="ko-KR" baseline="0" dirty="0" smtClean="0"/>
              <a:t>let's say that the </a:t>
            </a:r>
            <a:r>
              <a:rPr kumimoji="1" lang="en-US" altLang="ko-KR" baseline="0" dirty="0" smtClean="0"/>
              <a:t>user v has similar taste with the query user u and likes an item i1.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The random surfer will frequently visit v and i1,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because v is similar to u, and i1 is preferred by v.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So, u is </a:t>
            </a:r>
            <a:r>
              <a:rPr kumimoji="1" lang="en-US" altLang="ko-KR" baseline="0" dirty="0" smtClean="0"/>
              <a:t>likely </a:t>
            </a:r>
            <a:r>
              <a:rPr kumimoji="1" lang="en-US" altLang="ko-KR" baseline="0" dirty="0" smtClean="0"/>
              <a:t>to prefer i1.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59F4A-8426-B74C-8C5B-87D94D8C4AE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7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45061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kumimoji="1" lang="en-US" altLang="ko-KR" smtClean="0"/>
              <a:t>Haekyu</a:t>
            </a:r>
            <a:r>
              <a:rPr kumimoji="1" lang="en-US" altLang="ko-KR" dirty="0" smtClean="0"/>
              <a:t> Park, </a:t>
            </a:r>
            <a:r>
              <a:rPr kumimoji="1" lang="en-US" altLang="ko-KR" dirty="0" err="1" smtClean="0"/>
              <a:t>Jinhong</a:t>
            </a:r>
            <a:r>
              <a:rPr kumimoji="1" lang="en-US" altLang="ko-KR" dirty="0" smtClean="0"/>
              <a:t> Jung, and U Kang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46444" y="5618868"/>
            <a:ext cx="2743200" cy="365125"/>
          </a:xfrm>
        </p:spPr>
        <p:txBody>
          <a:bodyPr/>
          <a:lstStyle>
            <a:lvl1pPr>
              <a:defRPr sz="3200"/>
            </a:lvl1pPr>
          </a:lstStyle>
          <a:p>
            <a:fld id="{42948D4E-7BA3-764E-BA3F-3606DD6646C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72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E66-CDB1-AF42-BF43-130E5B545404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608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E817-A581-4B4B-8B04-0455A166DC9F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767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D3FEB2A6-B15E-2443-943E-7B09D1031BAC}" type="datetime1">
              <a:rPr kumimoji="1" lang="ko-KR" altLang="en-US" smtClean="0"/>
              <a:pPr/>
              <a:t>2017. 12. 13.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79933" y="5690678"/>
            <a:ext cx="2743200" cy="365125"/>
          </a:xfrm>
        </p:spPr>
        <p:txBody>
          <a:bodyPr/>
          <a:lstStyle>
            <a:lvl1pPr>
              <a:defRPr sz="36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42948D4E-7BA3-764E-BA3F-3606DD6646C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25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5A71-B7F6-7545-BA0A-50EDE67F6F70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2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4FD-9A03-9341-916A-B798826718CA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237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7451-340C-6A49-B5D3-8DB95522E8AA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15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BD6ED-B1A1-FE40-9C84-4B550FA001B5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98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A424-D8A0-594E-A752-ABFFFD2CC237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58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08E1-246A-1B4B-91D3-B3C607A99397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32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144AE-89D7-4945-88B4-02C5048C090A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86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8B0EA-EA8A-614D-BF3E-61F551D3A8E5}" type="datetime1">
              <a:rPr kumimoji="1" lang="ko-KR" altLang="en-US" smtClean="0"/>
              <a:t>2017. 12. 13.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48D4E-7BA3-764E-BA3F-3606DD6646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03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4.tiff"/><Relationship Id="rId5" Type="http://schemas.openxmlformats.org/officeDocument/2006/relationships/image" Target="../media/image190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.tiff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23.png"/><Relationship Id="rId5" Type="http://schemas.openxmlformats.org/officeDocument/2006/relationships/image" Target="../media/image4.tiff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chart" Target="../charts/chart1.xml"/><Relationship Id="rId5" Type="http://schemas.openxmlformats.org/officeDocument/2006/relationships/image" Target="../media/image43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chart" Target="../charts/chart2.xml"/><Relationship Id="rId5" Type="http://schemas.openxmlformats.org/officeDocument/2006/relationships/image" Target="../media/image43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chart" Target="../charts/chart5.xml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3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41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3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41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kpark627@snu.ac.k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tiff"/><Relationship Id="rId10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270" y="1458094"/>
            <a:ext cx="104414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effectLst/>
                <a:latin typeface="Avenir Book" charset="0"/>
                <a:ea typeface="Avenir Book" charset="0"/>
                <a:cs typeface="Avenir Book" charset="0"/>
              </a:rPr>
              <a:t>A Comparative Study of Matrix Factorization and Random Walk with Restart in Recommender Systems </a:t>
            </a:r>
            <a:endParaRPr lang="en-US" altLang="ko-KR" sz="4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8243" y="4118915"/>
            <a:ext cx="104414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>
                <a:latin typeface="Avenir Book" charset="0"/>
                <a:ea typeface="Avenir Book" charset="0"/>
                <a:cs typeface="Avenir Book" charset="0"/>
              </a:rPr>
              <a:t>Haekyu</a:t>
            </a:r>
            <a:r>
              <a:rPr lang="en-US" altLang="ko-KR" sz="3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Park, </a:t>
            </a:r>
            <a:r>
              <a:rPr lang="en-US" altLang="ko-KR" sz="3600" dirty="0" err="1">
                <a:latin typeface="Avenir Book" charset="0"/>
                <a:ea typeface="Avenir Book" charset="0"/>
                <a:cs typeface="Avenir Book" charset="0"/>
              </a:rPr>
              <a:t>Jinhong</a:t>
            </a:r>
            <a:r>
              <a:rPr lang="en-US" altLang="ko-KR" sz="3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Jung, and U Kang</a:t>
            </a:r>
            <a:endParaRPr lang="en-US" altLang="ko-KR" sz="36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Data Mining Lab, Seoul National University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endParaRPr lang="en-US" altLang="ko-KR" sz="3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79933" y="5690678"/>
            <a:ext cx="2743200" cy="365125"/>
          </a:xfrm>
        </p:spPr>
        <p:txBody>
          <a:bodyPr/>
          <a:lstStyle/>
          <a:p>
            <a:fld id="{42948D4E-7BA3-764E-BA3F-3606DD6646C7}" type="slidenum">
              <a:rPr kumimoji="1" lang="ko-KR" altLang="en-US" sz="3600" smtClean="0"/>
              <a:t>1</a:t>
            </a:fld>
            <a:endParaRPr kumimoji="1" lang="ko-KR" altLang="en-US" sz="3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0675087" y="234906"/>
            <a:ext cx="1020727" cy="1020727"/>
          </a:xfrm>
          <a:prstGeom prst="rect">
            <a:avLst/>
          </a:prstGeom>
        </p:spPr>
      </p:pic>
      <p:pic>
        <p:nvPicPr>
          <p:cNvPr id="10" name="Picture 2" descr="http://kdm.kaist.ac.kr/resources/images/kdm/wide_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78"/>
          <a:stretch/>
        </p:blipFill>
        <p:spPr bwMode="auto">
          <a:xfrm>
            <a:off x="9557207" y="323005"/>
            <a:ext cx="873332" cy="82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59491"/>
                <a:ext cx="10834511" cy="490281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3600" b="0" dirty="0" smtClean="0"/>
                  <a:t>How to calculate RWR scores?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3600" b="1" i="1" smtClean="0">
                        <a:latin typeface="Cambria Math" charset="0"/>
                      </a:rPr>
                      <m:t>𝒓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1−</m:t>
                        </m:r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kumimoji="1" lang="en-US" altLang="ko-KR" sz="3600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ko-KR" sz="36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3600" b="1" i="1" smtClean="0">
                                <a:latin typeface="Cambria Math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3600" b="1" i="1" smtClean="0">
                        <a:latin typeface="Cambria Math" charset="0"/>
                      </a:rPr>
                      <m:t>𝒓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ko-KR" sz="3600" b="1" i="1" smtClean="0">
                        <a:latin typeface="Cambria Math" charset="0"/>
                      </a:rPr>
                      <m:t>𝒒</m:t>
                    </m:r>
                  </m:oMath>
                </a14:m>
                <a:endParaRPr kumimoji="1" lang="en-US" altLang="ko-KR" sz="3600" dirty="0" smtClean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en-US" altLang="ko-KR" sz="3200" dirty="0" smtClean="0"/>
                  <a:t> = prob. </a:t>
                </a:r>
                <a:r>
                  <a:rPr kumimoji="1" lang="en-US" altLang="ko-KR" sz="3200" dirty="0"/>
                  <a:t>o</a:t>
                </a:r>
                <a:r>
                  <a:rPr kumimoji="1" lang="en-US" altLang="ko-KR" sz="3200" dirty="0" smtClean="0"/>
                  <a:t>f restart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ko-KR" sz="3200" b="1" i="1" smtClean="0">
                            <a:latin typeface="Cambria Math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kumimoji="1" lang="en-US" altLang="ko-KR" sz="3200" dirty="0" smtClean="0"/>
                  <a:t> = row-normalized adjacency matrix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3200" b="1" i="1" smtClean="0">
                        <a:latin typeface="Cambria Math" charset="0"/>
                      </a:rPr>
                      <m:t>𝒒</m:t>
                    </m:r>
                  </m:oMath>
                </a14:m>
                <a:r>
                  <a:rPr kumimoji="1" lang="en-US" altLang="ko-KR" sz="3200" dirty="0" smtClean="0"/>
                  <a:t> = starting vector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kumimoji="1" lang="en-US" altLang="ko-KR" sz="3000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en-US" altLang="ko-KR" sz="3000" dirty="0" smtClean="0"/>
                  <a:t>-</a:t>
                </a:r>
                <a:r>
                  <a:rPr kumimoji="1" lang="en-US" altLang="ko-KR" sz="3000" dirty="0" err="1" smtClean="0"/>
                  <a:t>th</a:t>
                </a:r>
                <a:r>
                  <a:rPr kumimoji="1" lang="en-US" altLang="ko-KR" sz="3000" dirty="0" smtClean="0"/>
                  <a:t> entry = 1</a:t>
                </a:r>
              </a:p>
              <a:p>
                <a:pPr lvl="3"/>
                <a:r>
                  <a:rPr kumimoji="1" lang="en-US" altLang="ko-KR" sz="3000" dirty="0" smtClean="0"/>
                  <a:t>other entries = 0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59491"/>
                <a:ext cx="10834511" cy="4902815"/>
              </a:xfrm>
              <a:blipFill rotWithShape="0">
                <a:blip r:embed="rId3"/>
                <a:stretch>
                  <a:fillRect l="-1519" t="-2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kumimoji="1"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2800" dirty="0" smtClean="0"/>
              <a:t>  </a:t>
            </a:r>
            <a:r>
              <a:rPr kumimoji="1" lang="en-US" altLang="ko-KR" sz="2800" b="1" dirty="0" smtClean="0"/>
              <a:t>Preliminaries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Random Walk with Restart (RWR)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9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Preliminaries</a:t>
            </a:r>
          </a:p>
          <a:p>
            <a:r>
              <a:rPr kumimoji="1" lang="en-US" altLang="ko-KR" sz="4400" b="1" dirty="0" smtClean="0"/>
              <a:t>Recommendation Methods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Experiments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5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701210"/>
            <a:ext cx="10515600" cy="5156790"/>
          </a:xfrm>
        </p:spPr>
        <p:txBody>
          <a:bodyPr>
            <a:noAutofit/>
          </a:bodyPr>
          <a:lstStyle/>
          <a:p>
            <a:r>
              <a:rPr kumimoji="1" lang="en-US" altLang="ko-KR" sz="3200" dirty="0" smtClean="0"/>
              <a:t>Explicit feedback</a:t>
            </a:r>
          </a:p>
          <a:p>
            <a:pPr lvl="1"/>
            <a:r>
              <a:rPr kumimoji="1" lang="en-US" altLang="ko-KR" sz="2800" dirty="0" smtClean="0"/>
              <a:t>When explicit feedback are given (e.g. 1~5 stars)</a:t>
            </a:r>
          </a:p>
          <a:p>
            <a:r>
              <a:rPr kumimoji="1" lang="en-US" altLang="ko-KR" sz="3200" dirty="0" smtClean="0"/>
              <a:t>Implicit feedback</a:t>
            </a:r>
          </a:p>
          <a:p>
            <a:pPr lvl="1"/>
            <a:r>
              <a:rPr kumimoji="1" lang="en-US" altLang="ko-KR" sz="2800" dirty="0" smtClean="0"/>
              <a:t>When implicit feedback are given (e.g. # clicks)</a:t>
            </a:r>
          </a:p>
          <a:p>
            <a:r>
              <a:rPr kumimoji="1" lang="en-US" altLang="ko-KR" sz="3200" dirty="0" smtClean="0"/>
              <a:t>Bias terms</a:t>
            </a:r>
          </a:p>
          <a:p>
            <a:pPr lvl="1"/>
            <a:r>
              <a:rPr kumimoji="1" lang="en-US" altLang="ko-KR" sz="2800" dirty="0" smtClean="0"/>
              <a:t>To concern global properties of users and items</a:t>
            </a:r>
          </a:p>
          <a:p>
            <a:r>
              <a:rPr kumimoji="1" lang="en-US" altLang="ko-KR" sz="3200" dirty="0" smtClean="0"/>
              <a:t>Side information</a:t>
            </a:r>
          </a:p>
          <a:p>
            <a:pPr lvl="1"/>
            <a:r>
              <a:rPr kumimoji="1" lang="en-US" altLang="ko-KR" sz="2800" dirty="0" smtClean="0"/>
              <a:t>To enhance recommendation performance </a:t>
            </a:r>
          </a:p>
          <a:p>
            <a:pPr lvl="1"/>
            <a:r>
              <a:rPr kumimoji="1" lang="en-US" altLang="ko-KR" sz="2800" dirty="0" smtClean="0"/>
              <a:t>To solve cold start problem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4 Recommendation scenarios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01210"/>
                <a:ext cx="10515600" cy="5156790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ko-KR" sz="3200" dirty="0" smtClean="0"/>
                  <a:t>Explicit feedback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kumimoji="1" lang="en-US" altLang="ko-KR" sz="2800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endParaRPr kumimoji="1" lang="en-US" altLang="ko-KR" sz="2800" b="0" dirty="0" smtClean="0"/>
              </a:p>
              <a:p>
                <a:r>
                  <a:rPr kumimoji="1" lang="en-US" altLang="ko-KR" sz="3600" dirty="0" smtClean="0"/>
                  <a:t>Implicit feedback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</m:oMath>
                </a14:m>
                <a:r>
                  <a:rPr kumimoji="1" lang="en-US" altLang="ko-KR" sz="2800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</m:oMath>
                </a14:m>
                <a:endParaRPr kumimoji="1" lang="en-US" altLang="ko-KR" sz="2800" b="0" dirty="0" smtClean="0"/>
              </a:p>
              <a:p>
                <a:r>
                  <a:rPr kumimoji="1" lang="en-US" altLang="ko-KR" sz="3200" dirty="0" smtClean="0"/>
                  <a:t>Bias terms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r>
                  <a:rPr kumimoji="1" lang="en-US" altLang="ko-KR" sz="2800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endParaRPr kumimoji="1" lang="en-US" altLang="ko-KR" sz="2800" b="0" dirty="0" smtClean="0"/>
              </a:p>
              <a:p>
                <a:r>
                  <a:rPr kumimoji="1" lang="en-US" altLang="ko-KR" sz="3200" dirty="0" smtClean="0"/>
                  <a:t>Side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8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𝑠𝑖𝑑𝑒</m:t>
                        </m:r>
                      </m:sub>
                    </m:sSub>
                  </m:oMath>
                </a14:m>
                <a:r>
                  <a:rPr kumimoji="1" lang="en-US" altLang="ko-KR" sz="2800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𝑠𝑖𝑑𝑒</m:t>
                        </m:r>
                      </m:sub>
                    </m:sSub>
                  </m:oMath>
                </a14:m>
                <a:endParaRPr kumimoji="1" lang="en-US" altLang="ko-KR" sz="2800" b="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01210"/>
                <a:ext cx="10515600" cy="5156790"/>
              </a:xfrm>
              <a:blipFill rotWithShape="0">
                <a:blip r:embed="rId3"/>
                <a:stretch>
                  <a:fillRect l="-1565" t="-2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4 MF and 4 RWR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11373" y="1486877"/>
            <a:ext cx="6946088" cy="4022610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134008"/>
              <a:chOff x="8155173" y="1023146"/>
              <a:chExt cx="3785190" cy="213400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7023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/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46429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4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6437261" y="2711303"/>
            <a:ext cx="6057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228374" y="2292434"/>
            <a:ext cx="5517379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4000" dirty="0" smtClean="0"/>
              <a:t>Explained </a:t>
            </a:r>
            <a:br>
              <a:rPr kumimoji="1" lang="en-US" altLang="ko-KR" sz="4000" dirty="0" smtClean="0"/>
            </a:br>
            <a:r>
              <a:rPr kumimoji="1" lang="en-US" altLang="ko-KR" sz="4000" dirty="0" smtClean="0"/>
              <a:t>in the preliminaries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0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11373" y="1486877"/>
            <a:ext cx="6946088" cy="4022610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134008"/>
              <a:chOff x="8155173" y="1023146"/>
              <a:chExt cx="3785190" cy="213400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7023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/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46429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4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</p:grpSp>
      <p:sp>
        <p:nvSpPr>
          <p:cNvPr id="9" name="텍스트 상자 8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84793"/>
                <a:ext cx="10515600" cy="5156790"/>
              </a:xfrm>
            </p:spPr>
            <p:txBody>
              <a:bodyPr>
                <a:noAutofit/>
              </a:bodyPr>
              <a:lstStyle/>
              <a:p>
                <a:pPr marL="228600" lvl="2">
                  <a:spcBef>
                    <a:spcPts val="1000"/>
                  </a:spcBef>
                </a:pPr>
                <a:r>
                  <a:rPr kumimoji="1" lang="en-US" altLang="ko-KR" sz="3200" dirty="0" smtClean="0"/>
                  <a:t>To predict </a:t>
                </a:r>
                <a:r>
                  <a:rPr kumimoji="1" lang="en-US" altLang="ko-KR" sz="3200" dirty="0" err="1" smtClean="0"/>
                  <a:t>binarized</a:t>
                </a:r>
                <a:r>
                  <a:rPr kumimoji="1" lang="en-US" altLang="ko-KR" sz="3200" dirty="0" smtClean="0"/>
                  <a:t>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endParaRPr kumimoji="1" lang="en-US" altLang="ko-KR" sz="3200" b="0" dirty="0" smtClean="0"/>
              </a:p>
              <a:p>
                <a:pPr marL="6858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sz="3000" dirty="0" smtClean="0"/>
                  <a:t> = 1,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sz="3000" dirty="0" smtClean="0"/>
                  <a:t> &gt; 0</a:t>
                </a:r>
              </a:p>
              <a:p>
                <a:pPr marL="6858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sz="2800" dirty="0" smtClean="0"/>
                  <a:t> = 0,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sz="2800" dirty="0" smtClean="0"/>
                  <a:t> = 0</a:t>
                </a:r>
                <a:endParaRPr kumimoji="1" lang="en-US" altLang="ko-KR" sz="2400" dirty="0" smtClean="0"/>
              </a:p>
              <a:p>
                <a:pPr marL="228600" lvl="2">
                  <a:spcBef>
                    <a:spcPts val="1000"/>
                  </a:spcBef>
                </a:pPr>
                <a:r>
                  <a:rPr kumimoji="1" lang="en-US" altLang="ko-KR" sz="3200" dirty="0" smtClean="0"/>
                  <a:t>Implicit feedback requires confidence level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kumimoji="1" lang="en-US" altLang="ko-KR" sz="2800" b="0" dirty="0" smtClean="0"/>
                  <a:t>Implicit ratings are noisy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kumimoji="1" lang="en-US" altLang="ko-KR" sz="2800" dirty="0" smtClean="0"/>
                  <a:t>Confidence level = how much we can trust the value</a:t>
                </a:r>
              </a:p>
              <a:p>
                <a:pPr marL="1143000" lvl="4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sz="2800" b="0" dirty="0" smtClean="0"/>
                  <a:t> = </a:t>
                </a:r>
                <a14:m>
                  <m:oMath xmlns:m="http://schemas.openxmlformats.org/officeDocument/2006/math">
                    <m:r>
                      <a:rPr kumimoji="1" lang="en-US" altLang="ko-KR" sz="2800" b="0" i="1" dirty="0" smtClean="0">
                        <a:latin typeface="Cambria Math" charset="0"/>
                      </a:rPr>
                      <m:t>1+</m:t>
                    </m:r>
                    <m:r>
                      <a:rPr kumimoji="1" lang="en-US" altLang="ko-KR" sz="2800" b="0" i="1" dirty="0" smtClean="0">
                        <a:latin typeface="Cambria Math" charset="0"/>
                      </a:rPr>
                      <m:t>𝛼</m:t>
                    </m:r>
                    <m:r>
                      <a:rPr kumimoji="1" lang="en-US" altLang="ko-KR" sz="2800" b="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2800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endParaRPr kumimoji="1" lang="en-US" altLang="ko-KR" sz="2800" b="0" dirty="0" smtClean="0"/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ko-KR" sz="3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kumimoji="1" lang="en-US" altLang="ko-KR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ko-KR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l-GR" altLang="ko-KR" sz="32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𝜴</m:t>
                            </m:r>
                          </m:e>
                          <m:sub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𝑅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  <m:t>𝑢𝑖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3200" b="1" i="1" dirty="0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3200" b="1" i="1" dirty="0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𝜆</m:t>
                        </m:r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(||</m:t>
                        </m:r>
                        <m:sSub>
                          <m:sSub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200" b="1" i="1" dirty="0" smtClean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+||</m:t>
                        </m:r>
                        <m:sSub>
                          <m:sSub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200" b="1" i="1" dirty="0" smtClean="0"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3200" b="0" dirty="0" smtClean="0"/>
              </a:p>
              <a:p>
                <a:pPr lvl="1"/>
                <a:endParaRPr kumimoji="1" lang="en-US" altLang="ko-KR" sz="3600" b="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84793"/>
                <a:ext cx="10515600" cy="5156790"/>
              </a:xfrm>
              <a:blipFill rotWithShape="0">
                <a:blip r:embed="rId3"/>
                <a:stretch>
                  <a:fillRect l="-1275" t="-2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23146"/>
                <a:ext cx="10684933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MF for implicit feedback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23146"/>
                <a:ext cx="10684933" cy="689099"/>
              </a:xfrm>
              <a:prstGeom prst="rect">
                <a:avLst/>
              </a:prstGeom>
              <a:blipFill rotWithShape="0">
                <a:blip r:embed="rId4"/>
                <a:stretch>
                  <a:fillRect t="-8850" b="-318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8399721" y="1001878"/>
            <a:ext cx="3880884" cy="2247493"/>
            <a:chOff x="8059479" y="1023146"/>
            <a:chExt cx="3880884" cy="2247493"/>
          </a:xfrm>
        </p:grpSpPr>
        <p:grpSp>
          <p:nvGrpSpPr>
            <p:cNvPr id="8" name="그룹 7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텍스트 상자 10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23146"/>
                <a:ext cx="10684933" cy="689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RWR for implicit feedback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23146"/>
                <a:ext cx="10684933" cy="689099"/>
              </a:xfrm>
              <a:prstGeom prst="rect">
                <a:avLst/>
              </a:prstGeom>
              <a:blipFill rotWithShape="0">
                <a:blip r:embed="rId3"/>
                <a:stretch>
                  <a:fillRect t="-8850" b="-318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/>
          <p:cNvGrpSpPr/>
          <p:nvPr/>
        </p:nvGrpSpPr>
        <p:grpSpPr>
          <a:xfrm>
            <a:off x="677891" y="2341429"/>
            <a:ext cx="4217039" cy="3503022"/>
            <a:chOff x="1911337" y="2983364"/>
            <a:chExt cx="4217039" cy="3503022"/>
          </a:xfrm>
        </p:grpSpPr>
        <p:cxnSp>
          <p:nvCxnSpPr>
            <p:cNvPr id="8" name="직선 연결선[R] 7"/>
            <p:cNvCxnSpPr/>
            <p:nvPr/>
          </p:nvCxnSpPr>
          <p:spPr>
            <a:xfrm flipV="1">
              <a:off x="3771002" y="3524000"/>
              <a:ext cx="1778001" cy="119874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3795753" y="4722745"/>
              <a:ext cx="1753250" cy="127627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[R] 9"/>
            <p:cNvCxnSpPr/>
            <p:nvPr/>
          </p:nvCxnSpPr>
          <p:spPr>
            <a:xfrm flipH="1">
              <a:off x="2393759" y="4719014"/>
              <a:ext cx="1377243" cy="138813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3391763" y="4343506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169764" y="3144761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169764" y="5619784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014520" y="5727908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7495">
              <a:off x="2531507" y="2983364"/>
              <a:ext cx="1297160" cy="1297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텍스트 상자 20"/>
                <p:cNvSpPr txBox="1"/>
                <p:nvPr/>
              </p:nvSpPr>
              <p:spPr>
                <a:xfrm>
                  <a:off x="3840881" y="3386847"/>
                  <a:ext cx="1049907" cy="6965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텍스트 상자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0881" y="3386847"/>
                  <a:ext cx="1049907" cy="6965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텍스트 상자 21"/>
                <p:cNvSpPr txBox="1"/>
                <p:nvPr/>
              </p:nvSpPr>
              <p:spPr>
                <a:xfrm>
                  <a:off x="3258424" y="4320272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4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텍스트 상자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424" y="4320272"/>
                  <a:ext cx="1049907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텍스트 상자 22"/>
                <p:cNvSpPr txBox="1"/>
                <p:nvPr/>
              </p:nvSpPr>
              <p:spPr>
                <a:xfrm>
                  <a:off x="2097570" y="4824256"/>
                  <a:ext cx="1049907" cy="715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텍스트 상자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7570" y="4824256"/>
                  <a:ext cx="1049907" cy="71577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텍스트 상자 23"/>
                <p:cNvSpPr txBox="1"/>
                <p:nvPr/>
              </p:nvSpPr>
              <p:spPr>
                <a:xfrm>
                  <a:off x="4291027" y="4622967"/>
                  <a:ext cx="1049907" cy="6965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텍스트 상자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027" y="4622967"/>
                  <a:ext cx="1049907" cy="6965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텍스트 상자 24"/>
                <p:cNvSpPr txBox="1"/>
                <p:nvPr/>
              </p:nvSpPr>
              <p:spPr>
                <a:xfrm>
                  <a:off x="1911337" y="5680594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텍스트 상자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337" y="5680594"/>
                  <a:ext cx="1049907" cy="70788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텍스트 상자 25"/>
                <p:cNvSpPr txBox="1"/>
                <p:nvPr/>
              </p:nvSpPr>
              <p:spPr>
                <a:xfrm>
                  <a:off x="5078469" y="5580784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텍스트 상자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469" y="5580784"/>
                  <a:ext cx="1049907" cy="70788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텍스트 상자 26"/>
                <p:cNvSpPr txBox="1"/>
                <p:nvPr/>
              </p:nvSpPr>
              <p:spPr>
                <a:xfrm>
                  <a:off x="5068674" y="3111687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텍스트 상자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8674" y="3111687"/>
                  <a:ext cx="1049907" cy="70788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텍스트 상자 27"/>
          <p:cNvSpPr txBox="1"/>
          <p:nvPr/>
        </p:nvSpPr>
        <p:spPr>
          <a:xfrm>
            <a:off x="5097855" y="3662614"/>
            <a:ext cx="5060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Set weight of edges with confidence level</a:t>
            </a:r>
            <a:endParaRPr kumimoji="1" lang="ko-KR" altLang="en-US" sz="36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5097855" y="5278329"/>
            <a:ext cx="506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Calculate RWR scores</a:t>
            </a:r>
            <a:endParaRPr kumimoji="1" lang="ko-KR" altLang="en-US" sz="36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399721" y="1001878"/>
            <a:ext cx="3880884" cy="2247493"/>
            <a:chOff x="8059479" y="1023146"/>
            <a:chExt cx="3880884" cy="2247493"/>
          </a:xfrm>
        </p:grpSpPr>
        <p:grpSp>
          <p:nvGrpSpPr>
            <p:cNvPr id="37" name="그룹 36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텍스트 상자 30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11373" y="1486877"/>
            <a:ext cx="6946088" cy="4022610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134008"/>
              <a:chOff x="8155173" y="1023146"/>
              <a:chExt cx="3785190" cy="213400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7023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/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46429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4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</p:grpSp>
      <p:sp>
        <p:nvSpPr>
          <p:cNvPr id="9" name="텍스트 상자 8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93045" y="2100109"/>
                <a:ext cx="10515600" cy="2909298"/>
              </a:xfrm>
            </p:spPr>
            <p:txBody>
              <a:bodyPr>
                <a:noAutofit/>
              </a:bodyPr>
              <a:lstStyle/>
              <a:p>
                <a:pPr marL="228600" lvl="2">
                  <a:spcBef>
                    <a:spcPts val="1000"/>
                  </a:spcBef>
                </a:pPr>
                <a:r>
                  <a:rPr kumimoji="1" lang="en-US" altLang="ko-KR" sz="3200" dirty="0" smtClean="0"/>
                  <a:t>Bias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kumimoji="1" lang="en-US" altLang="ko-KR" sz="3200" b="0" dirty="0" smtClean="0"/>
                  <a:t>Global properties of users and items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kumimoji="1" lang="en-US" altLang="ko-KR" sz="3200" dirty="0" smtClean="0"/>
                  <a:t>Ex)            likes everything </a:t>
                </a:r>
                <a:r>
                  <a:rPr kumimoji="1" lang="en-US" altLang="ko-KR" sz="3200" dirty="0" smtClean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kumimoji="1" lang="en-US" altLang="ko-KR" sz="2800" b="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045" y="2100109"/>
                <a:ext cx="10515600" cy="2909298"/>
              </a:xfrm>
              <a:blipFill rotWithShape="0">
                <a:blip r:embed="rId3"/>
                <a:stretch>
                  <a:fillRect l="-1333" t="-4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23146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MF employing global bias terms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23146"/>
                <a:ext cx="10684933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13208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2262311" y="3173021"/>
            <a:ext cx="1156980" cy="754912"/>
            <a:chOff x="2201137" y="3447607"/>
            <a:chExt cx="1156980" cy="7549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3205" y="3447607"/>
              <a:ext cx="754912" cy="754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텍스트 상자 6"/>
                <p:cNvSpPr txBox="1"/>
                <p:nvPr/>
              </p:nvSpPr>
              <p:spPr>
                <a:xfrm>
                  <a:off x="2201137" y="3447607"/>
                  <a:ext cx="4359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7" name="텍스트 상자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1137" y="3447607"/>
                  <a:ext cx="435935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직선 화살표 연결선 8"/>
          <p:cNvCxnSpPr/>
          <p:nvPr/>
        </p:nvCxnSpPr>
        <p:spPr>
          <a:xfrm flipV="1">
            <a:off x="7642185" y="3310448"/>
            <a:ext cx="0" cy="447348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8311116" y="1884793"/>
            <a:ext cx="3880884" cy="2247493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/>
              <p:cNvSpPr txBox="1">
                <a:spLocks/>
              </p:cNvSpPr>
              <p:nvPr/>
            </p:nvSpPr>
            <p:spPr>
              <a:xfrm>
                <a:off x="817490" y="4132285"/>
                <a:ext cx="10515600" cy="26047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2">
                  <a:spcBef>
                    <a:spcPts val="1000"/>
                  </a:spcBef>
                </a:pPr>
                <a:r>
                  <a:rPr kumimoji="1" lang="en-US" altLang="ko-KR" sz="3200" dirty="0" smtClean="0"/>
                  <a:t>To predict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endParaRPr kumimoji="1" lang="en-US" altLang="ko-KR" sz="3200" dirty="0" smtClean="0"/>
              </a:p>
              <a:p>
                <a:pPr marL="6858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80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800" i="1" dirty="0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  <m:r>
                      <a:rPr kumimoji="1" lang="en-US" altLang="ko-KR" sz="280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ko-KR" sz="2800" i="1" dirty="0" smtClean="0">
                        <a:latin typeface="Cambria Math" charset="0"/>
                      </a:rPr>
                      <m:t>𝜇</m:t>
                    </m:r>
                    <m:r>
                      <a:rPr kumimoji="1" lang="en-US" altLang="ko-KR" sz="280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8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kumimoji="1" lang="en-US" altLang="ko-KR" sz="280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28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800" i="1" dirty="0" smtClean="0">
                        <a:latin typeface="Cambria Math" charset="0"/>
                      </a:rPr>
                      <m:t>+ </m:t>
                    </m:r>
                    <m:sSubSup>
                      <m:sSubSupPr>
                        <m:ctrlPr>
                          <a:rPr kumimoji="1" lang="en-US" altLang="ko-KR" sz="320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ko-KR" sz="3200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1" lang="en-US" altLang="ko-KR" sz="3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1" i="1" dirty="0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3200" dirty="0" smtClean="0"/>
              </a:p>
              <a:p>
                <a:pPr marL="1143000" lvl="4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kumimoji="1" lang="en-US" altLang="ko-KR" sz="3200" i="1" dirty="0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kumimoji="1" lang="en-US" altLang="ko-KR" sz="3200" dirty="0" smtClean="0"/>
                  <a:t>: global average of ratings</a:t>
                </a:r>
              </a:p>
              <a:p>
                <a:pPr marL="1143000" lvl="4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sz="3200" i="1" dirty="0" smtClean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1" lang="en-US" altLang="ko-KR" sz="3200" dirty="0" smtClean="0"/>
                  <a:t>: bias of an entity </a:t>
                </a:r>
                <a14:m>
                  <m:oMath xmlns:m="http://schemas.openxmlformats.org/officeDocument/2006/math">
                    <m:r>
                      <a:rPr kumimoji="1" lang="en-US" altLang="ko-KR" sz="3200" i="1" dirty="0" smtClean="0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sz="3200" dirty="0" smtClean="0"/>
              </a:p>
            </p:txBody>
          </p:sp>
        </mc:Choice>
        <mc:Fallback xmlns="">
          <p:sp>
            <p:nvSpPr>
              <p:cNvPr id="1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90" y="4132285"/>
                <a:ext cx="10515600" cy="2604789"/>
              </a:xfrm>
              <a:prstGeom prst="rect">
                <a:avLst/>
              </a:prstGeom>
              <a:blipFill rotWithShape="0">
                <a:blip r:embed="rId7"/>
                <a:stretch>
                  <a:fillRect l="-1333" t="-4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텍스트 상자 19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b="1" dirty="0" smtClean="0"/>
              <a:t>Introduction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Preliminaries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Recommendation Methods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Experiments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MF employing global bias terms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226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649605" y="2896430"/>
            <a:ext cx="8130328" cy="2093715"/>
            <a:chOff x="520994" y="2120253"/>
            <a:chExt cx="8130328" cy="2093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520994" y="2120253"/>
                  <a:ext cx="8091378" cy="1348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28600" lvl="2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𝐿</m:t>
                        </m:r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3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32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  <m:t>𝑢</m:t>
                                </m:r>
                                <m: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ko-KR" sz="3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𝜴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latin typeface="Cambria Math" charset="0"/>
                                  </a:rPr>
                                  <m:t>𝑅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sz="32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𝑢𝑖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𝜇</m:t>
                                    </m:r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ko-KR" sz="3200" b="1" i="1" dirty="0" smtClean="0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1" i="1" dirty="0" smtClean="0">
                                            <a:latin typeface="Cambria Math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kumimoji="1" lang="en-US" altLang="ko-KR" sz="3200" b="0" dirty="0" smtClean="0"/>
                </a:p>
              </p:txBody>
            </p:sp>
          </mc:Choice>
          <mc:Fallback xmlns="">
            <p:sp>
              <p:nvSpPr>
                <p:cNvPr id="13" name="직사각형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994" y="2120253"/>
                  <a:ext cx="8091378" cy="13483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2974062" y="3468571"/>
                  <a:ext cx="5677260" cy="7453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𝜆</m:t>
                        </m:r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1" i="1" dirty="0" smtClean="0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32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3200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ko-KR" sz="3200" b="0" i="1" dirty="0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3200" b="1" i="1" dirty="0" smtClean="0">
                                            <a:latin typeface="Cambria Math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3200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32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3200" b="0" i="1" dirty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062" y="3468571"/>
                  <a:ext cx="5677260" cy="7453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직사각형 11"/>
          <p:cNvSpPr/>
          <p:nvPr/>
        </p:nvSpPr>
        <p:spPr>
          <a:xfrm>
            <a:off x="649605" y="2165367"/>
            <a:ext cx="8091378" cy="59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2">
              <a:spcBef>
                <a:spcPts val="1000"/>
              </a:spcBef>
            </a:pPr>
            <a: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  <a:t>Objective function to minimize: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8311116" y="1884793"/>
            <a:ext cx="3880884" cy="2247493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" name="텍스트 상자 18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RWR employing global bias terms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226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8651016" y="3681623"/>
            <a:ext cx="3880883" cy="2247493"/>
            <a:chOff x="8059480" y="1023146"/>
            <a:chExt cx="3880883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001270"/>
              <a:chOff x="8155173" y="1023146"/>
              <a:chExt cx="3785190" cy="200127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5696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b="1" dirty="0" smtClean="0"/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4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80" y="1023147"/>
              <a:ext cx="3319064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2045" y="4318525"/>
            <a:ext cx="9867014" cy="900100"/>
            <a:chOff x="411125" y="3439064"/>
            <a:chExt cx="9867014" cy="900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내용 개체 틀 2"/>
                <p:cNvSpPr txBox="1">
                  <a:spLocks/>
                </p:cNvSpPr>
                <p:nvPr/>
              </p:nvSpPr>
              <p:spPr>
                <a:xfrm>
                  <a:off x="411125" y="3512655"/>
                  <a:ext cx="9867014" cy="82650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Avenir Book" charset="0"/>
                      <a:ea typeface="Avenir Book" charset="0"/>
                      <a:cs typeface="Avenir Book" charset="0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Avenir Book" charset="0"/>
                      <a:ea typeface="Avenir Book" charset="0"/>
                      <a:cs typeface="Avenir Book" charset="0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Avenir Book" charset="0"/>
                      <a:ea typeface="Avenir Book" charset="0"/>
                      <a:cs typeface="Avenir Book" charset="0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Avenir Book" charset="0"/>
                      <a:ea typeface="Avenir Book" charset="0"/>
                      <a:cs typeface="Avenir Book" charset="0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Avenir Book" charset="0"/>
                      <a:ea typeface="Avenir Book" charset="0"/>
                      <a:cs typeface="Avenir Book" charset="0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/>
                  <a14:m>
                    <m:oMath xmlns:m="http://schemas.openxmlformats.org/officeDocument/2006/math">
                      <m:r>
                        <a:rPr kumimoji="1" lang="en-US" altLang="ko-KR" sz="3600" b="1" i="1" smtClean="0">
                          <a:latin typeface="Cambria Math" charset="0"/>
                        </a:rPr>
                        <m:t>𝒓</m:t>
                      </m:r>
                      <m:r>
                        <a:rPr kumimoji="1" lang="en-US" altLang="ko-KR" sz="3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3600" b="1" i="1" smtClean="0">
                          <a:latin typeface="Cambria Math" charset="0"/>
                        </a:rPr>
                        <m:t>                    </m:t>
                      </m:r>
                      <m:r>
                        <a:rPr kumimoji="1" lang="en-US" altLang="ko-KR" sz="3600" b="1" i="1" smtClean="0">
                          <a:latin typeface="Cambria Math" charset="0"/>
                        </a:rPr>
                        <m:t>𝒃</m:t>
                      </m:r>
                      <m:r>
                        <a:rPr kumimoji="1" lang="en-US" altLang="ko-KR" sz="3600" b="0" i="1" smtClean="0">
                          <a:latin typeface="Cambria Math" charset="0"/>
                        </a:rPr>
                        <m:t>+ 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    </m:t>
                          </m:r>
                          <m:acc>
                            <m:accPr>
                              <m:chr m:val="̃"/>
                              <m:ctrlPr>
                                <a:rPr kumimoji="1" lang="en-US" altLang="ko-KR" sz="36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3600" b="1" i="1" smtClean="0">
                                  <a:latin typeface="Cambria Math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3600" b="1" i="1" smtClean="0">
                          <a:latin typeface="Cambria Math" charset="0"/>
                        </a:rPr>
                        <m:t>𝒓</m:t>
                      </m:r>
                      <m:r>
                        <a:rPr kumimoji="1" lang="en-US" altLang="ko-KR" sz="3600" b="0" i="1" smtClean="0">
                          <a:latin typeface="Cambria Math" charset="0"/>
                        </a:rPr>
                        <m:t>+    </m:t>
                      </m:r>
                      <m:r>
                        <a:rPr kumimoji="1" lang="en-US" altLang="ko-KR" sz="3600" b="1" i="1" smtClean="0">
                          <a:latin typeface="Cambria Math" charset="0"/>
                        </a:rPr>
                        <m:t>𝒒</m:t>
                      </m:r>
                    </m:oMath>
                  </a14:m>
                  <a:endParaRPr kumimoji="1" lang="en-US" altLang="ko-KR" sz="3600" dirty="0" smtClean="0"/>
                </a:p>
              </p:txBody>
            </p:sp>
          </mc:Choice>
          <mc:Fallback xmlns="">
            <p:sp>
              <p:nvSpPr>
                <p:cNvPr id="20" name="내용 개체 틀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125" y="3512655"/>
                  <a:ext cx="9867014" cy="82650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/>
                <p:cNvSpPr/>
                <p:nvPr/>
              </p:nvSpPr>
              <p:spPr>
                <a:xfrm>
                  <a:off x="1772610" y="3518723"/>
                  <a:ext cx="236257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ko-KR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𝛽</m:t>
                            </m:r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ko-KR" sz="3200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</m:d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2" name="직사각형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610" y="3518723"/>
                  <a:ext cx="2362570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/>
                <p:cNvSpPr/>
                <p:nvPr/>
              </p:nvSpPr>
              <p:spPr>
                <a:xfrm>
                  <a:off x="4759976" y="3512655"/>
                  <a:ext cx="58984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9976" y="3512655"/>
                  <a:ext cx="5898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6604396" y="3439064"/>
                  <a:ext cx="600997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396" y="3439064"/>
                  <a:ext cx="600997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내용 개체 틀 2"/>
              <p:cNvSpPr txBox="1">
                <a:spLocks/>
              </p:cNvSpPr>
              <p:nvPr/>
            </p:nvSpPr>
            <p:spPr>
              <a:xfrm>
                <a:off x="196636" y="2058601"/>
                <a:ext cx="10731008" cy="2062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kumimoji="1" lang="en-US" altLang="ko-KR" sz="3200" dirty="0" smtClean="0"/>
                  <a:t>Goal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200" i="1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endParaRPr kumimoji="1" lang="en-US" altLang="ko-KR" sz="3200" dirty="0" smtClean="0"/>
              </a:p>
              <a:p>
                <a:pPr lvl="2"/>
                <a:r>
                  <a:rPr kumimoji="1" lang="en-US" altLang="ko-KR" sz="3200" dirty="0" smtClean="0"/>
                  <a:t>For a query user </a:t>
                </a:r>
                <a14:m>
                  <m:oMath xmlns:m="http://schemas.openxmlformats.org/officeDocument/2006/math">
                    <m:r>
                      <a:rPr kumimoji="1" lang="en-US" altLang="ko-KR" sz="320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en-US" altLang="ko-KR" sz="3200" dirty="0" smtClean="0"/>
                  <a:t>,</a:t>
                </a:r>
              </a:p>
              <a:p>
                <a:pPr lvl="3"/>
                <a:r>
                  <a:rPr kumimoji="1" lang="en-US" altLang="ko-KR" sz="3200" dirty="0" smtClean="0"/>
                  <a:t>1) to obtain RWR scores </a:t>
                </a:r>
                <a:r>
                  <a:rPr kumimoji="1" lang="en-US" altLang="ko-KR" sz="3200" dirty="0" err="1" smtClean="0"/>
                  <a:t>w.r.t</a:t>
                </a:r>
                <a:r>
                  <a:rPr kumimoji="1" lang="en-US" altLang="ko-KR" sz="32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en-US" altLang="ko-KR" sz="3200" dirty="0" smtClean="0"/>
                  <a:t> (similarity with </a:t>
                </a:r>
                <a14:m>
                  <m:oMath xmlns:m="http://schemas.openxmlformats.org/officeDocument/2006/math">
                    <m:r>
                      <a:rPr kumimoji="1" lang="en-US" altLang="ko-KR" sz="3200" i="1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en-US" altLang="ko-KR" sz="3200" dirty="0" smtClean="0"/>
                  <a:t>) </a:t>
                </a:r>
              </a:p>
              <a:p>
                <a:pPr lvl="3"/>
                <a:r>
                  <a:rPr kumimoji="1" lang="en-US" altLang="ko-KR" sz="3200" dirty="0" smtClean="0"/>
                  <a:t>2) to consider properties of entities</a:t>
                </a:r>
              </a:p>
            </p:txBody>
          </p:sp>
        </mc:Choice>
        <mc:Fallback xmlns="">
          <p:sp>
            <p:nvSpPr>
              <p:cNvPr id="2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36" y="2058601"/>
                <a:ext cx="10731008" cy="2062507"/>
              </a:xfrm>
              <a:prstGeom prst="rect">
                <a:avLst/>
              </a:prstGeom>
              <a:blipFill rotWithShape="0">
                <a:blip r:embed="rId8"/>
                <a:stretch>
                  <a:fillRect t="-5621" b="-9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[R] 26"/>
          <p:cNvCxnSpPr/>
          <p:nvPr/>
        </p:nvCxnSpPr>
        <p:spPr>
          <a:xfrm>
            <a:off x="4754879" y="5083159"/>
            <a:ext cx="26822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/>
          <p:nvPr/>
        </p:nvCxnSpPr>
        <p:spPr>
          <a:xfrm>
            <a:off x="1906739" y="5083159"/>
            <a:ext cx="2438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4754879" y="5204621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2800" b="0" dirty="0" smtClean="0">
                <a:latin typeface="Avenir Book" charset="0"/>
                <a:ea typeface="Avenir Book" charset="0"/>
                <a:cs typeface="Avenir Book" charset="0"/>
              </a:rPr>
              <a:t>1) Similarity score </a:t>
            </a:r>
          </a:p>
        </p:txBody>
      </p:sp>
      <p:sp>
        <p:nvSpPr>
          <p:cNvPr id="30" name="텍스트 상자 29"/>
          <p:cNvSpPr txBox="1"/>
          <p:nvPr/>
        </p:nvSpPr>
        <p:spPr>
          <a:xfrm>
            <a:off x="1710154" y="5194649"/>
            <a:ext cx="301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2800" b="0" dirty="0" smtClean="0">
                <a:latin typeface="Avenir Book" charset="0"/>
                <a:ea typeface="Avenir Book" charset="0"/>
                <a:cs typeface="Avenir Book" charset="0"/>
              </a:rPr>
              <a:t>2) Global nature</a:t>
            </a:r>
          </a:p>
        </p:txBody>
      </p:sp>
      <p:sp>
        <p:nvSpPr>
          <p:cNvPr id="31" name="텍스트 상자 30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𝑏𝑖𝑎𝑠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RWR employing global bias terms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226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8407326" y="3347575"/>
            <a:ext cx="3880884" cy="2247493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내용 개체 틀 2"/>
              <p:cNvSpPr txBox="1">
                <a:spLocks/>
              </p:cNvSpPr>
              <p:nvPr/>
            </p:nvSpPr>
            <p:spPr>
              <a:xfrm>
                <a:off x="358479" y="2823192"/>
                <a:ext cx="9867014" cy="16481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r>
                      <a:rPr kumimoji="1" lang="en-US" altLang="ko-KR" sz="3600" b="1" i="1" smtClean="0">
                        <a:latin typeface="Cambria Math" charset="0"/>
                      </a:rPr>
                      <m:t>𝒃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1−</m:t>
                        </m:r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kumimoji="1" lang="en-US" altLang="ko-KR" sz="36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3600" b="1" i="1" smtClean="0">
                                <a:latin typeface="Cambria Math" charset="0"/>
                              </a:rPr>
                              <m:t>𝑨</m:t>
                            </m:r>
                          </m:e>
                        </m:acc>
                      </m:e>
                      <m:sup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3600" b="1" i="1" smtClean="0">
                        <a:latin typeface="Cambria Math" charset="0"/>
                      </a:rPr>
                      <m:t>𝒃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𝑐</m:t>
                    </m:r>
                    <m:r>
                      <a:rPr kumimoji="1" lang="en-US" altLang="ko-KR" sz="3600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altLang="ko-KR" sz="36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ko-KR" sz="3600" b="1" i="1" smtClean="0">
                            <a:latin typeface="Cambria Math" charset="0"/>
                          </a:rPr>
                          <m:t>𝒎</m:t>
                        </m:r>
                      </m:e>
                    </m:acc>
                  </m:oMath>
                </a14:m>
                <a:endParaRPr kumimoji="1" lang="en-US" altLang="ko-KR" sz="3600" b="0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32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ko-KR" sz="3200" b="1" i="1" smtClean="0">
                            <a:latin typeface="Cambria Math" charset="0"/>
                          </a:rPr>
                          <m:t>𝒎</m:t>
                        </m:r>
                      </m:e>
                    </m:acc>
                  </m:oMath>
                </a14:m>
                <a:r>
                  <a:rPr kumimoji="1" lang="en-US" altLang="ko-KR" sz="3200" dirty="0" smtClean="0"/>
                  <a:t>: normalize from </a:t>
                </a:r>
                <a14:m>
                  <m:oMath xmlns:m="http://schemas.openxmlformats.org/officeDocument/2006/math">
                    <m:r>
                      <a:rPr kumimoji="1" lang="en-US" altLang="ko-KR" sz="3200" b="1" i="1" smtClean="0">
                        <a:latin typeface="Cambria Math" charset="0"/>
                      </a:rPr>
                      <m:t>𝒎</m:t>
                    </m:r>
                  </m:oMath>
                </a14:m>
                <a:r>
                  <a:rPr kumimoji="1" lang="en-US" altLang="ko-KR" sz="3200" dirty="0" smtClean="0"/>
                  <a:t> to sum to 1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3200" b="1" i="1" smtClean="0">
                        <a:latin typeface="Cambria Math" charset="0"/>
                      </a:rPr>
                      <m:t>𝒎</m:t>
                    </m:r>
                  </m:oMath>
                </a14:m>
                <a:r>
                  <a:rPr kumimoji="1" lang="en-US" altLang="ko-KR" sz="320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sz="32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kumimoji="1" lang="en-US" altLang="ko-KR" sz="3200" dirty="0" smtClean="0"/>
                  <a:t>-</a:t>
                </a:r>
                <a:r>
                  <a:rPr kumimoji="1" lang="en-US" altLang="ko-KR" sz="3200" dirty="0" err="1" smtClean="0"/>
                  <a:t>th</a:t>
                </a:r>
                <a:r>
                  <a:rPr kumimoji="1" lang="en-US" altLang="ko-KR" sz="3200" dirty="0" smtClean="0"/>
                  <a:t> entry has average rating of</a:t>
                </a:r>
                <a14:m>
                  <m:oMath xmlns:m="http://schemas.openxmlformats.org/officeDocument/2006/math">
                    <m:r>
                      <a:rPr kumimoji="1" lang="en-US" altLang="ko-KR" sz="32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sz="3200" dirty="0" smtClean="0"/>
              </a:p>
            </p:txBody>
          </p:sp>
        </mc:Choice>
        <mc:Fallback xmlns="">
          <p:sp>
            <p:nvSpPr>
              <p:cNvPr id="20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9" y="2823192"/>
                <a:ext cx="9867014" cy="1648130"/>
              </a:xfrm>
              <a:prstGeom prst="rect">
                <a:avLst/>
              </a:prstGeom>
              <a:blipFill rotWithShape="0"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내용 개체 틀 2"/>
              <p:cNvSpPr txBox="1">
                <a:spLocks/>
              </p:cNvSpPr>
              <p:nvPr/>
            </p:nvSpPr>
            <p:spPr>
              <a:xfrm>
                <a:off x="572385" y="2002391"/>
                <a:ext cx="10515600" cy="826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2" indent="0" latinLnBrk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kumimoji="1" lang="en-US" altLang="ko-KR" sz="3600" dirty="0" smtClean="0"/>
                  <a:t>Calculate bias vector </a:t>
                </a:r>
                <a14:m>
                  <m:oMath xmlns:m="http://schemas.openxmlformats.org/officeDocument/2006/math">
                    <m:r>
                      <a:rPr kumimoji="1" lang="en-US" altLang="ko-KR" sz="3600" b="1" i="1" dirty="0" smtClean="0">
                        <a:latin typeface="Cambria Math" charset="0"/>
                      </a:rPr>
                      <m:t>𝒃</m:t>
                    </m:r>
                  </m:oMath>
                </a14:m>
                <a:r>
                  <a:rPr kumimoji="1" lang="en-US" altLang="ko-KR" sz="2800" dirty="0" smtClean="0"/>
                  <a:t> </a:t>
                </a:r>
                <a:endParaRPr kumimoji="1" lang="en-US" altLang="ko-KR" sz="2800" dirty="0"/>
              </a:p>
            </p:txBody>
          </p:sp>
        </mc:Choice>
        <mc:Fallback xmlns="">
          <p:sp>
            <p:nvSpPr>
              <p:cNvPr id="2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5" y="2002391"/>
                <a:ext cx="10515600" cy="826509"/>
              </a:xfrm>
              <a:prstGeom prst="rect">
                <a:avLst/>
              </a:prstGeom>
              <a:blipFill rotWithShape="0">
                <a:blip r:embed="rId5"/>
                <a:stretch>
                  <a:fillRect t="-10294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텍스트 상자 21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911373" y="1486877"/>
            <a:ext cx="6946088" cy="4022610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134008"/>
              <a:chOff x="8155173" y="1023146"/>
              <a:chExt cx="3785190" cy="213400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7023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4800" dirty="0" smtClean="0"/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46429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4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</p:grpSp>
      <p:sp>
        <p:nvSpPr>
          <p:cNvPr id="9" name="텍스트 상자 8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8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𝑠𝑖𝑑𝑒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MF using side information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226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8523767" y="1884557"/>
            <a:ext cx="3880884" cy="2247493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9" name="텍스트 상자 18"/>
          <p:cNvSpPr txBox="1"/>
          <p:nvPr/>
        </p:nvSpPr>
        <p:spPr>
          <a:xfrm>
            <a:off x="498350" y="2122352"/>
            <a:ext cx="106849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  <a:t>Coupled Matrix Factorization</a:t>
            </a:r>
          </a:p>
          <a:p>
            <a:pPr marL="742950" lvl="2" indent="-285750">
              <a:buFont typeface="Arial" charset="0"/>
              <a:buChar char="•"/>
            </a:pPr>
            <a:endParaRPr kumimoji="1" lang="en-US" altLang="ko-KR" sz="1200" b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742950" lvl="2" indent="-285750">
              <a:buFont typeface="Arial" charset="0"/>
              <a:buChar char="•"/>
            </a:pPr>
            <a:r>
              <a:rPr kumimoji="1" lang="en-US" altLang="ko-KR" sz="3200" dirty="0" smtClean="0">
                <a:latin typeface="Avenir Book" charset="0"/>
                <a:ea typeface="Avenir Book" charset="0"/>
                <a:cs typeface="Avenir Book" charset="0"/>
              </a:rPr>
              <a:t>To use latent information of </a:t>
            </a:r>
            <a:br>
              <a:rPr kumimoji="1" lang="en-US" altLang="ko-KR" sz="3200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kumimoji="1" lang="en-US" altLang="ko-KR" sz="3200" dirty="0" smtClean="0">
                <a:latin typeface="Avenir Book" charset="0"/>
                <a:ea typeface="Avenir Book" charset="0"/>
                <a:cs typeface="Avenir Book" charset="0"/>
              </a:rPr>
              <a:t>side data for the user / item vectors </a:t>
            </a:r>
          </a:p>
          <a:p>
            <a:pPr marL="742950" lvl="2" indent="-285750">
              <a:buFont typeface="Arial" charset="0"/>
              <a:buChar char="•"/>
            </a:pPr>
            <a: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  <a:t>Ratings and side information are</a:t>
            </a:r>
            <a:b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  <a:t>represented by the same feature</a:t>
            </a:r>
            <a:b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kumimoji="1" lang="en-US" altLang="ko-KR" sz="3200" b="0" dirty="0" smtClean="0">
                <a:latin typeface="Avenir Book" charset="0"/>
                <a:ea typeface="Avenir Book" charset="0"/>
                <a:cs typeface="Avenir Book" charset="0"/>
              </a:rPr>
              <a:t>(They share the vectors)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kumimoji="1" lang="en-US" altLang="ko-KR" sz="3600" b="0" i="1" smtClean="0">
                        <a:latin typeface="Cambria Math" charset="0"/>
                      </a:rPr>
                      <m:t>𝑀</m:t>
                    </m:r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𝑠𝑖𝑑𝑒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MF using side information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226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8896891" y="863015"/>
            <a:ext cx="3572541" cy="2065154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001270"/>
              <a:chOff x="8155173" y="1023146"/>
              <a:chExt cx="3785190" cy="200127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5696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dirty="0" smtClean="0">
                    <a:solidFill>
                      <a:schemeClr val="bg2">
                        <a:lumMod val="75000"/>
                      </a:schemeClr>
                    </a:solidFill>
                  </a:rPr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400" b="1" dirty="0" smtClean="0"/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4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490956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-443336" y="2110521"/>
                <a:ext cx="9929790" cy="1348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1" lang="en-US" altLang="ko-KR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ko-KR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𝜴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𝜆</m:t>
                      </m:r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32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3200" b="0" i="0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0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3200" b="0" dirty="0" smtClean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3336" y="2110521"/>
                <a:ext cx="9929790" cy="13483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1277295" y="1606016"/>
            <a:ext cx="7017758" cy="669351"/>
            <a:chOff x="1277295" y="1606016"/>
            <a:chExt cx="7017758" cy="669351"/>
          </a:xfrm>
        </p:grpSpPr>
        <p:sp>
          <p:nvSpPr>
            <p:cNvPr id="3" name="오른쪽 중괄호[R] 2"/>
            <p:cNvSpPr/>
            <p:nvPr/>
          </p:nvSpPr>
          <p:spPr>
            <a:xfrm rot="16200000">
              <a:off x="4667953" y="-1351733"/>
              <a:ext cx="236442" cy="7017758"/>
            </a:xfrm>
            <a:prstGeom prst="rightBrace">
              <a:avLst>
                <a:gd name="adj1" fmla="val 73768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869903" y="1606016"/>
              <a:ext cx="4540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kumimoji="1" lang="en-US" altLang="ko-KR" sz="2800" b="0" dirty="0" smtClean="0">
                  <a:latin typeface="Avenir Book" charset="0"/>
                  <a:ea typeface="Avenir Book" charset="0"/>
                  <a:cs typeface="Avenir Book" charset="0"/>
                </a:rPr>
                <a:t>Factorization of ratings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58034" y="3776453"/>
                <a:ext cx="8911462" cy="136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1" lang="en-US" altLang="ko-KR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ko-KR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𝜴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𝑢𝑠</m:t>
                                      </m:r>
                                    </m:sub>
                                  </m:sSub>
                                  <m: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𝜆</m:t>
                      </m:r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32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3200" b="0" i="0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0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3200" b="0" dirty="0" smtClean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4" y="3776453"/>
                <a:ext cx="8911462" cy="13676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1355267" y="3249430"/>
            <a:ext cx="8330991" cy="622718"/>
            <a:chOff x="1355267" y="3249430"/>
            <a:chExt cx="8330991" cy="622718"/>
          </a:xfrm>
        </p:grpSpPr>
        <p:sp>
          <p:nvSpPr>
            <p:cNvPr id="21" name="오른쪽 중괄호[R] 20"/>
            <p:cNvSpPr/>
            <p:nvPr/>
          </p:nvSpPr>
          <p:spPr>
            <a:xfrm rot="16200000">
              <a:off x="4760986" y="260109"/>
              <a:ext cx="206320" cy="7017758"/>
            </a:xfrm>
            <a:prstGeom prst="rightBrace">
              <a:avLst>
                <a:gd name="adj1" fmla="val 73768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926610" y="3249430"/>
              <a:ext cx="6759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kumimoji="1" lang="en-US" altLang="ko-KR" sz="2800" b="0" dirty="0" smtClean="0">
                  <a:latin typeface="Avenir Book" charset="0"/>
                  <a:ea typeface="Avenir Book" charset="0"/>
                  <a:cs typeface="Avenir Book" charset="0"/>
                </a:rPr>
                <a:t>Factorization of user similarity attributes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12045" y="5417166"/>
                <a:ext cx="8911462" cy="136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2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1" lang="en-US" altLang="ko-KR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ko-KR" sz="32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ko-KR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ko-KR" sz="3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𝜴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  <m: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3200" b="1" i="1" dirty="0" smtClean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𝜆</m:t>
                      </m:r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32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1" dirty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3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3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3200" b="1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32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3200" b="0" i="0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200" b="0" i="0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3200" b="0" dirty="0" smtClean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5" y="5417166"/>
                <a:ext cx="8911462" cy="13676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/>
          <p:cNvGrpSpPr/>
          <p:nvPr/>
        </p:nvGrpSpPr>
        <p:grpSpPr>
          <a:xfrm>
            <a:off x="1514844" y="5004228"/>
            <a:ext cx="8330991" cy="620991"/>
            <a:chOff x="1514844" y="5004228"/>
            <a:chExt cx="8330991" cy="620991"/>
          </a:xfrm>
        </p:grpSpPr>
        <p:sp>
          <p:nvSpPr>
            <p:cNvPr id="23" name="오른쪽 중괄호[R] 22"/>
            <p:cNvSpPr/>
            <p:nvPr/>
          </p:nvSpPr>
          <p:spPr>
            <a:xfrm rot="16200000">
              <a:off x="4910790" y="2003408"/>
              <a:ext cx="225865" cy="7017758"/>
            </a:xfrm>
            <a:prstGeom prst="rightBrace">
              <a:avLst>
                <a:gd name="adj1" fmla="val 73768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3086187" y="5004228"/>
              <a:ext cx="6759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kumimoji="1" lang="en-US" altLang="ko-KR" sz="2800" b="0" dirty="0" smtClean="0">
                  <a:latin typeface="Avenir Book" charset="0"/>
                  <a:ea typeface="Avenir Book" charset="0"/>
                  <a:cs typeface="Avenir Book" charset="0"/>
                </a:rPr>
                <a:t>Factorization of item similarity attributes</a:t>
              </a:r>
            </a:p>
          </p:txBody>
        </p:sp>
      </p:grpSp>
      <p:sp>
        <p:nvSpPr>
          <p:cNvPr id="29" name="텍스트 상자 28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600" b="0" i="1" smtClean="0">
                            <a:latin typeface="Cambria Math" charset="0"/>
                          </a:rPr>
                          <m:t>𝑠𝑖𝑑𝑒</m:t>
                        </m:r>
                      </m:sub>
                    </m:sSub>
                  </m:oMath>
                </a14:m>
                <a:r>
                  <a:rPr kumimoji="1" lang="en-US" altLang="ko-KR" sz="3600" dirty="0" smtClean="0">
                    <a:latin typeface="Avenir Book" charset="0"/>
                    <a:ea typeface="Avenir Book" charset="0"/>
                    <a:cs typeface="Avenir Book" charset="0"/>
                  </a:rPr>
                  <a:t>: RWR using side information</a:t>
                </a:r>
                <a:endParaRPr kumimoji="1" lang="en-US" altLang="ko-KR" b="0" dirty="0" smtClean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3" y="1044412"/>
                <a:ext cx="1068493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2264" b="-36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8422247" y="2305183"/>
            <a:ext cx="3880884" cy="2247493"/>
            <a:chOff x="8059479" y="1023146"/>
            <a:chExt cx="3880884" cy="2247493"/>
          </a:xfrm>
        </p:grpSpPr>
        <p:grpSp>
          <p:nvGrpSpPr>
            <p:cNvPr id="15" name="그룹 14"/>
            <p:cNvGrpSpPr/>
            <p:nvPr/>
          </p:nvGrpSpPr>
          <p:grpSpPr>
            <a:xfrm>
              <a:off x="8155173" y="1023146"/>
              <a:ext cx="3785190" cy="2247492"/>
              <a:chOff x="8155173" y="1023146"/>
              <a:chExt cx="3785190" cy="224749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8155173" y="1454756"/>
                <a:ext cx="3785190" cy="1815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Explicit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Implicit feedback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b="1" dirty="0" smtClean="0"/>
                  <a:t>Bias terms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ko-KR" sz="2800" dirty="0" smtClean="0">
                    <a:solidFill>
                      <a:schemeClr val="bg2">
                        <a:lumMod val="75000"/>
                      </a:schemeClr>
                    </a:solidFill>
                  </a:rPr>
                  <a:t>Side information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8155173" y="1023146"/>
                <a:ext cx="3785190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kumimoji="1" lang="en-US" altLang="ko-KR" sz="2800" dirty="0" smtClean="0"/>
                  <a:t>4 scenarios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8059479" y="1023147"/>
              <a:ext cx="3636335" cy="2247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텍스트 상자 37"/>
              <p:cNvSpPr txBox="1"/>
              <p:nvPr/>
            </p:nvSpPr>
            <p:spPr>
              <a:xfrm>
                <a:off x="327083" y="5329102"/>
                <a:ext cx="10499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텍스트 상자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3" y="5329102"/>
                <a:ext cx="1049907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1376990" y="1799799"/>
            <a:ext cx="6807927" cy="3374699"/>
            <a:chOff x="430266" y="2760195"/>
            <a:chExt cx="6807927" cy="3374699"/>
          </a:xfrm>
        </p:grpSpPr>
        <p:cxnSp>
          <p:nvCxnSpPr>
            <p:cNvPr id="44" name="직선 연결선[R] 43"/>
            <p:cNvCxnSpPr/>
            <p:nvPr/>
          </p:nvCxnSpPr>
          <p:spPr>
            <a:xfrm>
              <a:off x="4186975" y="3265579"/>
              <a:ext cx="1741117" cy="1606734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[R] 44"/>
            <p:cNvCxnSpPr/>
            <p:nvPr/>
          </p:nvCxnSpPr>
          <p:spPr>
            <a:xfrm flipV="1">
              <a:off x="4165938" y="4820095"/>
              <a:ext cx="1730413" cy="737948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V="1">
              <a:off x="2186748" y="3172508"/>
              <a:ext cx="1778001" cy="119874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[R] 23"/>
            <p:cNvCxnSpPr/>
            <p:nvPr/>
          </p:nvCxnSpPr>
          <p:spPr>
            <a:xfrm>
              <a:off x="2211499" y="4371253"/>
              <a:ext cx="1753250" cy="127627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 flipH="1">
              <a:off x="809505" y="4367522"/>
              <a:ext cx="1377243" cy="138813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1807509" y="3992014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3585510" y="2793269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585510" y="5268292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30266" y="5376416"/>
              <a:ext cx="758478" cy="7584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247495">
              <a:off x="1116624" y="2800265"/>
              <a:ext cx="1297160" cy="1297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텍스트 상자 33"/>
                <p:cNvSpPr txBox="1"/>
                <p:nvPr/>
              </p:nvSpPr>
              <p:spPr>
                <a:xfrm>
                  <a:off x="2244893" y="3143388"/>
                  <a:ext cx="1049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텍스트 상자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893" y="3143388"/>
                  <a:ext cx="104990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텍스트 상자 34"/>
                <p:cNvSpPr txBox="1"/>
                <p:nvPr/>
              </p:nvSpPr>
              <p:spPr>
                <a:xfrm>
                  <a:off x="1674170" y="3968780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4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텍스트 상자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4170" y="3968780"/>
                  <a:ext cx="1049907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텍스트 상자 35"/>
                <p:cNvSpPr txBox="1"/>
                <p:nvPr/>
              </p:nvSpPr>
              <p:spPr>
                <a:xfrm>
                  <a:off x="611887" y="4496930"/>
                  <a:ext cx="1049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텍스트 상자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87" y="4496930"/>
                  <a:ext cx="1049907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텍스트 상자 36"/>
                <p:cNvSpPr txBox="1"/>
                <p:nvPr/>
              </p:nvSpPr>
              <p:spPr>
                <a:xfrm>
                  <a:off x="2706773" y="4271475"/>
                  <a:ext cx="1049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36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텍스트 상자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773" y="4271475"/>
                  <a:ext cx="1049907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텍스트 상자 38"/>
                <p:cNvSpPr txBox="1"/>
                <p:nvPr/>
              </p:nvSpPr>
              <p:spPr>
                <a:xfrm>
                  <a:off x="3494215" y="5229292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텍스트 상자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4215" y="5229292"/>
                  <a:ext cx="1049907" cy="70788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텍스트 상자 39"/>
                <p:cNvSpPr txBox="1"/>
                <p:nvPr/>
              </p:nvSpPr>
              <p:spPr>
                <a:xfrm>
                  <a:off x="3484420" y="2760195"/>
                  <a:ext cx="1049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ko-KR" sz="4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텍스트 상자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420" y="2760195"/>
                  <a:ext cx="1049907" cy="70788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삼각형 2"/>
            <p:cNvSpPr/>
            <p:nvPr/>
          </p:nvSpPr>
          <p:spPr>
            <a:xfrm>
              <a:off x="5478284" y="4246735"/>
              <a:ext cx="997440" cy="859862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텍스트 상자 42"/>
                <p:cNvSpPr txBox="1"/>
                <p:nvPr/>
              </p:nvSpPr>
              <p:spPr>
                <a:xfrm>
                  <a:off x="5140515" y="5097185"/>
                  <a:ext cx="20976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6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𝑅𝑜𝑚𝑎𝑛𝑐𝑒</m:t>
                        </m:r>
                      </m:oMath>
                    </m:oMathPara>
                  </a14:m>
                  <a:endParaRPr kumimoji="1" lang="ko-KR" altLang="en-US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텍스트 상자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515" y="5097185"/>
                  <a:ext cx="2097678" cy="64633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텍스트 상자 45"/>
                <p:cNvSpPr txBox="1"/>
                <p:nvPr/>
              </p:nvSpPr>
              <p:spPr>
                <a:xfrm>
                  <a:off x="4327782" y="4563461"/>
                  <a:ext cx="1049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6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oMath>
                    </m:oMathPara>
                  </a14:m>
                  <a:endParaRPr kumimoji="1" lang="ko-KR" altLang="en-US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텍스트 상자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782" y="4563461"/>
                  <a:ext cx="1049907" cy="64633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텍스트 상자 46"/>
                <p:cNvSpPr txBox="1"/>
                <p:nvPr/>
              </p:nvSpPr>
              <p:spPr>
                <a:xfrm>
                  <a:off x="4768351" y="3341273"/>
                  <a:ext cx="1049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600" b="0" i="1" dirty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oMath>
                    </m:oMathPara>
                  </a14:m>
                  <a:endParaRPr kumimoji="1" lang="ko-KR" altLang="en-US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텍스트 상자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351" y="3341273"/>
                  <a:ext cx="1049907" cy="64633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텍스트 상자 48"/>
              <p:cNvSpPr txBox="1"/>
              <p:nvPr/>
            </p:nvSpPr>
            <p:spPr>
              <a:xfrm>
                <a:off x="473050" y="4664636"/>
                <a:ext cx="10499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텍스트 상자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0" y="4664636"/>
                <a:ext cx="1049907" cy="70788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-239491" y="5278745"/>
            <a:ext cx="5470261" cy="1161979"/>
            <a:chOff x="5136310" y="1964636"/>
            <a:chExt cx="5470261" cy="1161979"/>
          </a:xfrm>
        </p:grpSpPr>
        <p:sp>
          <p:nvSpPr>
            <p:cNvPr id="48" name="내용 개체 틀 2"/>
            <p:cNvSpPr txBox="1">
              <a:spLocks/>
            </p:cNvSpPr>
            <p:nvPr/>
          </p:nvSpPr>
          <p:spPr>
            <a:xfrm>
              <a:off x="5136310" y="1964636"/>
              <a:ext cx="5300138" cy="11353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2" indent="0" algn="ctr" latinLnBrk="0">
                <a:lnSpc>
                  <a:spcPct val="100000"/>
                </a:lnSpc>
                <a:spcBef>
                  <a:spcPts val="1000"/>
                </a:spcBef>
                <a:buNone/>
              </a:pPr>
              <a:r>
                <a:rPr kumimoji="1" lang="en-US" altLang="ko-KR" sz="3600" dirty="0" smtClean="0"/>
                <a:t>Add new edges </a:t>
              </a:r>
              <a:br>
                <a:rPr kumimoji="1" lang="en-US" altLang="ko-KR" sz="3600" dirty="0" smtClean="0"/>
              </a:br>
              <a:r>
                <a:rPr kumimoji="1" lang="en-US" altLang="ko-KR" sz="3600" dirty="0" smtClean="0"/>
                <a:t>whose weights are  </a:t>
              </a:r>
              <a:endParaRPr kumimoji="1" lang="en-US" altLang="ko-KR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텍스트 상자 49"/>
                <p:cNvSpPr txBox="1"/>
                <p:nvPr/>
              </p:nvSpPr>
              <p:spPr>
                <a:xfrm>
                  <a:off x="9556664" y="2480284"/>
                  <a:ext cx="1049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oMath>
                    </m:oMathPara>
                  </a14:m>
                  <a:endParaRPr kumimoji="1" lang="ko-KR" alt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텍스트 상자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6664" y="2480284"/>
                  <a:ext cx="1049907" cy="64633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텍스트 상자 50"/>
          <p:cNvSpPr txBox="1"/>
          <p:nvPr/>
        </p:nvSpPr>
        <p:spPr>
          <a:xfrm>
            <a:off x="5799459" y="5550074"/>
            <a:ext cx="506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Calculate RWR scores</a:t>
            </a:r>
            <a:endParaRPr kumimoji="1" lang="ko-KR" altLang="en-US" sz="36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060647" y="5863784"/>
            <a:ext cx="497578" cy="4421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텍스트 상자 52"/>
              <p:cNvSpPr txBox="1"/>
              <p:nvPr/>
            </p:nvSpPr>
            <p:spPr>
              <a:xfrm>
                <a:off x="1298072" y="4388831"/>
                <a:ext cx="10499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40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텍스트 상자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72" y="4388831"/>
                <a:ext cx="1049907" cy="70788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텍스트 상자 40"/>
          <p:cNvSpPr txBox="1"/>
          <p:nvPr/>
        </p:nvSpPr>
        <p:spPr>
          <a:xfrm>
            <a:off x="389467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</a:t>
            </a:r>
            <a:r>
              <a:rPr kumimoji="1" lang="en-US" altLang="ko-KR" sz="2800" b="1" dirty="0" smtClean="0"/>
              <a:t>Methods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Preliminaries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Recommendation Methods</a:t>
            </a:r>
          </a:p>
          <a:p>
            <a:r>
              <a:rPr kumimoji="1" lang="en-US" altLang="ko-KR" sz="4400" b="1" dirty="0" smtClean="0"/>
              <a:t>Experiments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2107840"/>
            <a:ext cx="10941757" cy="414410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sz="3600" dirty="0" smtClean="0"/>
              <a:t>Explicit rating</a:t>
            </a:r>
          </a:p>
          <a:p>
            <a:pPr lvl="1"/>
            <a:r>
              <a:rPr kumimoji="1" lang="en-US" altLang="ko-KR" sz="3200" dirty="0" smtClean="0"/>
              <a:t>Q1: Which method performs better with explicit data?</a:t>
            </a:r>
          </a:p>
          <a:p>
            <a:pPr lvl="2"/>
            <a:endParaRPr kumimoji="1" lang="en-US" altLang="ko-KR" sz="1000" dirty="0" smtClean="0"/>
          </a:p>
          <a:p>
            <a:r>
              <a:rPr kumimoji="1" lang="en-US" altLang="ko-KR" sz="3600" dirty="0" smtClean="0"/>
              <a:t>Implicit rating</a:t>
            </a:r>
            <a:endParaRPr kumimoji="1" lang="en-US" altLang="ko-KR" sz="3600" b="0" dirty="0" smtClean="0"/>
          </a:p>
          <a:p>
            <a:pPr lvl="1"/>
            <a:r>
              <a:rPr kumimoji="1" lang="en-US" altLang="ko-KR" sz="3200" b="0" dirty="0" smtClean="0"/>
              <a:t>Q2:</a:t>
            </a:r>
            <a:r>
              <a:rPr kumimoji="1" lang="en-US" altLang="ko-KR" sz="3200" dirty="0" smtClean="0"/>
              <a:t> Which method performs better with implicit data?</a:t>
            </a:r>
          </a:p>
          <a:p>
            <a:pPr lvl="2"/>
            <a:endParaRPr kumimoji="1" lang="en-US" altLang="ko-KR" sz="800" dirty="0" smtClean="0"/>
          </a:p>
          <a:p>
            <a:r>
              <a:rPr kumimoji="1" lang="en-US" altLang="ko-KR" sz="3600" dirty="0" smtClean="0"/>
              <a:t>Bias terms</a:t>
            </a:r>
          </a:p>
          <a:p>
            <a:pPr lvl="1"/>
            <a:r>
              <a:rPr kumimoji="1" lang="en-US" altLang="ko-KR" sz="3200" dirty="0" smtClean="0"/>
              <a:t>Q3: Do the bias terms enhance performance?</a:t>
            </a:r>
          </a:p>
          <a:p>
            <a:pPr lvl="2"/>
            <a:endParaRPr kumimoji="1" lang="en-US" altLang="ko-KR" sz="1000" dirty="0" smtClean="0"/>
          </a:p>
          <a:p>
            <a:r>
              <a:rPr kumimoji="1" lang="en-US" altLang="ko-KR" sz="3600" dirty="0"/>
              <a:t>Side </a:t>
            </a:r>
            <a:r>
              <a:rPr kumimoji="1" lang="en-US" altLang="ko-KR" sz="3600" dirty="0" smtClean="0"/>
              <a:t>information</a:t>
            </a:r>
            <a:endParaRPr kumimoji="1" lang="en-US" altLang="ko-KR" sz="1400" dirty="0"/>
          </a:p>
          <a:p>
            <a:pPr lvl="1"/>
            <a:r>
              <a:rPr kumimoji="1" lang="en-US" altLang="ko-KR" sz="3200" dirty="0"/>
              <a:t>Q4: Do side data enhance </a:t>
            </a:r>
            <a:r>
              <a:rPr kumimoji="1" lang="en-US" altLang="ko-KR" sz="3200" dirty="0" smtClean="0"/>
              <a:t>performance?</a:t>
            </a:r>
            <a:endParaRPr kumimoji="1" lang="en-US" altLang="ko-KR" sz="3200" dirty="0"/>
          </a:p>
          <a:p>
            <a:endParaRPr kumimoji="1" lang="en-US" altLang="ko-KR" sz="3600" dirty="0" smtClean="0"/>
          </a:p>
          <a:p>
            <a:pPr lvl="1"/>
            <a:endParaRPr kumimoji="1" lang="en-US" altLang="ko-KR" sz="3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Experiment questions for 4 scenarios</a:t>
            </a:r>
          </a:p>
        </p:txBody>
      </p:sp>
    </p:spTree>
    <p:extLst>
      <p:ext uri="{BB962C8B-B14F-4D97-AF65-F5344CB8AC3E}">
        <p14:creationId xmlns:p14="http://schemas.microsoft.com/office/powerpoint/2010/main" val="17308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3534" y="1587012"/>
                <a:ext cx="8830734" cy="4468791"/>
              </a:xfrm>
            </p:spPr>
            <p:txBody>
              <a:bodyPr>
                <a:normAutofit/>
              </a:bodyPr>
              <a:lstStyle/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3600" b="0" dirty="0" smtClean="0"/>
                  <a:t>Ranking performance</a:t>
                </a:r>
              </a:p>
              <a:p>
                <a:pPr marL="914400" lvl="2" indent="-457200" latinLnBrk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charset="0"/>
                      </a:rPr>
                      <m:t>𝜌</m:t>
                    </m:r>
                    <m:r>
                      <a:rPr kumimoji="1" lang="en-US" altLang="ko-KR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ko-KR" sz="2400" b="1" i="1" smtClean="0">
                            <a:latin typeface="Cambria Math" charset="0"/>
                          </a:rPr>
                          <m:t>𝑼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𝑢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∈|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𝑈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|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2400" dirty="0" smtClean="0"/>
              </a:p>
              <a:p>
                <a:pPr marL="914400" lvl="2" indent="-457200" latinLnBrk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charset="0"/>
                      </a:rPr>
                      <m:t>=</m:t>
                    </m:r>
                    <m:r>
                      <a:rPr kumimoji="1" lang="ko-KR" altLang="en-US" sz="24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kumimoji="1" lang="mr-IN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kumimoji="1" lang="mr-IN" altLang="ko-KR" sz="2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kumimoji="1" lang="en-US" altLang="ko-KR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charset="0"/>
                                  </a:rPr>
                                  <m:t>R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charset="0"/>
                                  </a:rPr>
                                  <m:t>test</m:t>
                                </m:r>
                              </m:sup>
                            </m:sSubSup>
                            <m:r>
                              <a:rPr kumimoji="1" lang="en-US" altLang="ko-KR" sz="2400"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2400">
                                <a:latin typeface="Cambria Math" charset="0"/>
                              </a:rPr>
                              <m:t>u</m:t>
                            </m:r>
                            <m:r>
                              <a:rPr kumimoji="1" lang="en-US" altLang="ko-KR" sz="2400">
                                <a:latin typeface="Cambria Math" charset="0"/>
                              </a:rPr>
                              <m:t>]</m:t>
                            </m:r>
                          </m:sub>
                          <m:sup/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𝑢𝑖</m:t>
                                </m:r>
                              </m:sub>
                            </m:sSub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2400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𝑢𝑖</m:t>
                                </m:r>
                              </m:sub>
                            </m:sSub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)(</m:t>
                            </m:r>
                            <m:sSubSup>
                              <m:sSubSupPr>
                                <m:ctrlPr>
                                  <a:rPr kumimoji="1" lang="en-US" altLang="ko-KR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ko-KR" sz="2400" i="1">
                                    <a:latin typeface="Cambria Math" charset="0"/>
                                  </a:rPr>
                                  <m:t>𝑢𝑖</m:t>
                                </m:r>
                              </m:sub>
                              <m:sup>
                                <m:r>
                                  <a:rPr kumimoji="1" lang="en-US" altLang="ko-KR" sz="2400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ko-KR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ko-KR" sz="24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2400" i="1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2400" i="1">
                                    <a:latin typeface="Cambria Math" charset="0"/>
                                  </a:rPr>
                                  <m:t>𝑢𝑖</m:t>
                                </m:r>
                              </m:sub>
                              <m:sup>
                                <m:r>
                                  <a:rPr kumimoji="1" lang="en-US" altLang="ko-KR" sz="2400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kumimoji="1" lang="mr-IN" altLang="ko-KR" sz="2400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1" lang="mr-IN" altLang="ko-KR" sz="24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kumimoji="1"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latin typeface="Cambria Math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latin typeface="Cambria Math" charset="0"/>
                                      </a:rPr>
                                      <m:t>R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latin typeface="Cambria Math" charset="0"/>
                                      </a:rPr>
                                      <m:t>test</m:t>
                                    </m:r>
                                  </m:sup>
                                </m:sSubSup>
                                <m:r>
                                  <a:rPr kumimoji="1" lang="en-US" altLang="ko-KR" sz="2400" b="0" i="0" smtClean="0">
                                    <a:latin typeface="Cambria Math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ko-KR" sz="2400" b="0" i="0" smtClean="0">
                                    <a:latin typeface="Cambria Math" charset="0"/>
                                  </a:rPr>
                                  <m:t>u</m:t>
                                </m:r>
                                <m:r>
                                  <a:rPr kumimoji="1" lang="en-US" altLang="ko-KR" sz="2400" b="0" i="0" smtClean="0">
                                    <a:latin typeface="Cambria Math" charset="0"/>
                                  </a:rPr>
                                  <m:t>]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kumimoji="1" lang="en-US" altLang="ko-KR" sz="24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ko-KR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sz="2400" b="0" i="1" smtClean="0"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ko-KR" sz="2400" b="0" i="1" smtClean="0">
                                                <a:latin typeface="Cambria Math" charset="0"/>
                                              </a:rPr>
                                              <m:t>𝑢𝑖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ko-KR" sz="2400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R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kumimoji="1" lang="en-US" altLang="ko-KR" sz="24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kumimoji="1" lang="en-US" altLang="ko-KR" sz="2400" b="0" i="1" smtClean="0">
                                                    <a:latin typeface="Cambria Math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kumimoji="1" lang="en-US" altLang="ko-KR" sz="2400" b="0" i="1" smtClean="0">
                                                <a:latin typeface="Cambria Math" charset="0"/>
                                              </a:rPr>
                                              <m:t>𝑢𝑖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ko-KR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ko-KR" altLang="en-U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kumimoji="1" lang="en-US" altLang="ko-KR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charset="0"/>
                                  </a:rPr>
                                  <m:t>R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charset="0"/>
                                  </a:rPr>
                                  <m:t>test</m:t>
                                </m:r>
                              </m:sup>
                            </m:sSubSup>
                            <m:r>
                              <a:rPr kumimoji="1" lang="en-US" altLang="ko-KR" sz="2400">
                                <a:latin typeface="Cambria Math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kumimoji="1" lang="en-US" altLang="ko-KR" sz="2400">
                                <a:latin typeface="Cambria Math" charset="0"/>
                              </a:rPr>
                              <m:t>u</m:t>
                            </m:r>
                            <m:r>
                              <a:rPr kumimoji="1" lang="en-US" altLang="ko-KR" sz="2400">
                                <a:latin typeface="Cambria Math" charset="0"/>
                              </a:rPr>
                              <m:t>]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en-US" altLang="ko-KR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  <m:t>𝑢𝑖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kumimoji="1" lang="en-US" altLang="ko-KR" sz="24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ko-KR" sz="2400" i="1"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  <m:t>𝑢𝑖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sz="2400" i="1">
                                            <a:latin typeface="Cambria Math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kumimoji="1" lang="en-US" altLang="ko-KR" sz="24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1" lang="en-US" altLang="ko-KR" sz="2800" dirty="0" smtClean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3600" dirty="0" smtClean="0"/>
                  <a:t>Top-k prediction performance</a:t>
                </a:r>
              </a:p>
              <a:p>
                <a:pPr marL="914400" lvl="2" indent="-457200" latinLnBrk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charset="0"/>
                      </a:rPr>
                      <m:t>𝑝𝑟𝑒𝑐𝑖𝑠𝑖𝑜𝑛</m:t>
                    </m:r>
                    <m:r>
                      <a:rPr kumimoji="1" lang="en-US" altLang="ko-KR" sz="2400" b="0" i="1" smtClean="0">
                        <a:latin typeface="Cambria Math" charset="0"/>
                      </a:rPr>
                      <m:t>@</m:t>
                    </m:r>
                    <m:r>
                      <a:rPr kumimoji="1" lang="en-US" altLang="ko-KR" sz="2400" b="0" i="1" smtClean="0">
                        <a:latin typeface="Cambria Math" charset="0"/>
                      </a:rPr>
                      <m:t>𝑘</m:t>
                    </m:r>
                    <m:r>
                      <a:rPr kumimoji="1" lang="en-US" altLang="ko-KR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400" i="1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ko-KR" sz="2400" b="1" i="1">
                            <a:latin typeface="Cambria Math" charset="0"/>
                          </a:rPr>
                          <m:t>𝑼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ko-KR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ko-KR" sz="2400" i="1">
                            <a:latin typeface="Cambria Math" charset="0"/>
                          </a:rPr>
                          <m:t>𝑢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∈|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𝑈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|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𝑝𝑟𝑒𝑐𝑖𝑠𝑖𝑜𝑛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@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2400" dirty="0" smtClean="0"/>
              </a:p>
              <a:p>
                <a:pPr marL="914400" lvl="2" indent="-457200" latinLnBrk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kumimoji="1" lang="en-US" altLang="ko-KR" sz="2400" i="1">
                        <a:latin typeface="Cambria Math" charset="0"/>
                      </a:rPr>
                      <m:t>𝑝𝑟𝑒𝑐𝑖𝑠𝑖𝑜𝑛</m:t>
                    </m:r>
                    <m:r>
                      <a:rPr kumimoji="1" lang="en-US" altLang="ko-KR" sz="2400" i="1">
                        <a:latin typeface="Cambria Math" charset="0"/>
                      </a:rPr>
                      <m:t>@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4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  <m:r>
                      <a:rPr kumimoji="1" lang="en-US" altLang="ko-KR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𝐴𝑐𝑡𝑢𝑎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𝑃𝑟𝑒𝑑𝑖𝑐𝑡𝑒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)|</m:t>
                        </m:r>
                      </m:num>
                      <m:den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𝑘</m:t>
                        </m:r>
                      </m:den>
                    </m:f>
                  </m:oMath>
                </a14:m>
                <a:endParaRPr kumimoji="1" lang="en-US" altLang="ko-KR" sz="2400" b="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534" y="1587012"/>
                <a:ext cx="8830734" cy="4468791"/>
              </a:xfrm>
              <a:blipFill rotWithShape="0">
                <a:blip r:embed="rId3"/>
                <a:stretch>
                  <a:fillRect l="-1934" t="-21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Metric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43207" y="3256236"/>
            <a:ext cx="2505584" cy="473107"/>
            <a:chOff x="4854222" y="3770489"/>
            <a:chExt cx="2505584" cy="473107"/>
          </a:xfrm>
        </p:grpSpPr>
        <p:cxnSp>
          <p:nvCxnSpPr>
            <p:cNvPr id="10" name="직선 연결선[R] 9"/>
            <p:cNvCxnSpPr/>
            <p:nvPr/>
          </p:nvCxnSpPr>
          <p:spPr>
            <a:xfrm>
              <a:off x="5012822" y="3770489"/>
              <a:ext cx="23469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 flipH="1">
              <a:off x="4948150" y="3771515"/>
              <a:ext cx="72344" cy="472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/>
            <p:cNvCxnSpPr/>
            <p:nvPr/>
          </p:nvCxnSpPr>
          <p:spPr>
            <a:xfrm flipH="1" flipV="1">
              <a:off x="4854222" y="4096894"/>
              <a:ext cx="93928" cy="146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56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9487" y="1737754"/>
            <a:ext cx="10399147" cy="1828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3600" dirty="0" smtClean="0"/>
              <a:t>Between </a:t>
            </a:r>
            <a:r>
              <a:rPr kumimoji="1" lang="en-US" altLang="ko-KR" sz="3600" b="1" dirty="0" smtClean="0">
                <a:solidFill>
                  <a:srgbClr val="00B050"/>
                </a:solidFill>
              </a:rPr>
              <a:t>Matrix Factorization </a:t>
            </a:r>
            <a:r>
              <a:rPr kumimoji="1" lang="en-US" altLang="ko-KR" sz="3600" dirty="0" smtClean="0"/>
              <a:t>(MF) </a:t>
            </a:r>
            <a:br>
              <a:rPr kumimoji="1" lang="en-US" altLang="ko-KR" sz="3600" dirty="0" smtClean="0"/>
            </a:br>
            <a:r>
              <a:rPr kumimoji="1" lang="en-US" altLang="ko-KR" sz="3600" dirty="0" smtClean="0"/>
              <a:t>and </a:t>
            </a:r>
            <a:r>
              <a:rPr kumimoji="1" lang="en-US" altLang="ko-KR" sz="3600" b="1" dirty="0" smtClean="0">
                <a:solidFill>
                  <a:srgbClr val="00B050"/>
                </a:solidFill>
              </a:rPr>
              <a:t>Random Walk with Restart </a:t>
            </a:r>
            <a:r>
              <a:rPr kumimoji="1" lang="en-US" altLang="ko-KR" sz="3600" dirty="0" smtClean="0"/>
              <a:t>(RWR), </a:t>
            </a:r>
            <a:br>
              <a:rPr kumimoji="1" lang="en-US" altLang="ko-KR" sz="3600" dirty="0" smtClean="0"/>
            </a:br>
            <a:r>
              <a:rPr kumimoji="1" lang="en-US" altLang="ko-KR" sz="3600" dirty="0" smtClean="0"/>
              <a:t>which method works better for recommendation?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 smtClean="0"/>
              <a:t>Introduction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Preliminaries   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 smtClean="0">
                <a:latin typeface="Avenir Book" charset="0"/>
                <a:ea typeface="Avenir Book" charset="0"/>
                <a:cs typeface="Avenir Book" charset="0"/>
              </a:rPr>
              <a:t>Research Question</a:t>
            </a:r>
            <a:endParaRPr kumimoji="1" lang="ko-KR" altLang="en-US" sz="3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71309" y="1736072"/>
            <a:ext cx="930464" cy="68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ko-KR" sz="3600" dirty="0" smtClean="0"/>
              <a:t>Q1.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299487" y="3662509"/>
            <a:ext cx="10399147" cy="1828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ko-KR" sz="3600" dirty="0" smtClean="0"/>
              <a:t>Which method handles </a:t>
            </a:r>
            <a:r>
              <a:rPr kumimoji="1" lang="en-US" altLang="ko-KR" sz="3600" b="1" dirty="0" smtClean="0">
                <a:solidFill>
                  <a:srgbClr val="00B050"/>
                </a:solidFill>
              </a:rPr>
              <a:t>explicit</a:t>
            </a:r>
            <a:r>
              <a:rPr kumimoji="1" lang="en-US" altLang="ko-KR" sz="3600" dirty="0" smtClean="0"/>
              <a:t> or </a:t>
            </a:r>
            <a:r>
              <a:rPr kumimoji="1" lang="en-US" altLang="ko-KR" sz="3600" b="1" dirty="0" smtClean="0">
                <a:solidFill>
                  <a:srgbClr val="00B050"/>
                </a:solidFill>
              </a:rPr>
              <a:t>implicit</a:t>
            </a:r>
            <a:r>
              <a:rPr kumimoji="1" lang="en-US" altLang="ko-KR" sz="3600" dirty="0" smtClean="0"/>
              <a:t> feedback data better?</a:t>
            </a: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26153" y="3660827"/>
            <a:ext cx="930464" cy="68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ko-KR" sz="3600" dirty="0" smtClean="0"/>
              <a:t>Q2.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285379" y="5192273"/>
            <a:ext cx="10613110" cy="1828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ko-KR" sz="3600" dirty="0" smtClean="0"/>
              <a:t>Does </a:t>
            </a:r>
            <a:r>
              <a:rPr kumimoji="1" lang="en-US" altLang="ko-KR" sz="3600" b="1" dirty="0" smtClean="0">
                <a:solidFill>
                  <a:srgbClr val="00B050"/>
                </a:solidFill>
              </a:rPr>
              <a:t>additional</a:t>
            </a:r>
            <a:r>
              <a:rPr kumimoji="1" lang="en-US" altLang="ko-KR" sz="3600" dirty="0" smtClean="0">
                <a:solidFill>
                  <a:srgbClr val="00B050"/>
                </a:solidFill>
              </a:rPr>
              <a:t> </a:t>
            </a:r>
            <a:r>
              <a:rPr kumimoji="1" lang="en-US" altLang="ko-KR" sz="3600" dirty="0" smtClean="0"/>
              <a:t>information </a:t>
            </a:r>
            <a:r>
              <a:rPr kumimoji="1" lang="en-US" altLang="ko-KR" sz="3600" b="1" dirty="0" smtClean="0">
                <a:solidFill>
                  <a:srgbClr val="00B050"/>
                </a:solidFill>
              </a:rPr>
              <a:t>help</a:t>
            </a:r>
            <a:r>
              <a:rPr kumimoji="1" lang="en-US" altLang="ko-KR" sz="3600" dirty="0" smtClean="0"/>
              <a:t> recommendation?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12045" y="5190591"/>
            <a:ext cx="930464" cy="68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ko-KR" sz="3600" dirty="0" smtClean="0"/>
              <a:t>Q3.</a:t>
            </a:r>
          </a:p>
        </p:txBody>
      </p:sp>
    </p:spTree>
    <p:extLst>
      <p:ext uri="{BB962C8B-B14F-4D97-AF65-F5344CB8AC3E}">
        <p14:creationId xmlns:p14="http://schemas.microsoft.com/office/powerpoint/2010/main" val="878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Datasets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" y="2027009"/>
            <a:ext cx="11643996" cy="3470679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12045" y="2222043"/>
                <a:ext cx="5037668" cy="396922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3600" dirty="0" smtClean="0"/>
                  <a:t>Explicit rating</a:t>
                </a:r>
              </a:p>
              <a:p>
                <a:pPr lvl="1"/>
                <a:r>
                  <a:rPr kumimoji="1" lang="en-US" altLang="ko-KR" sz="3200" dirty="0" smtClean="0"/>
                  <a:t>Q1: Which method performs better with explicit data?</a:t>
                </a:r>
              </a:p>
              <a:p>
                <a:pPr lvl="1"/>
                <a:r>
                  <a:rPr kumimoji="1" lang="en-US" altLang="ko-KR" sz="3200" dirty="0" smtClean="0"/>
                  <a:t>A1: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𝑀𝐹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kumimoji="1" lang="en-US" altLang="ko-KR" sz="3200" dirty="0" smtClean="0"/>
                  <a:t> is better </a:t>
                </a:r>
                <a:br>
                  <a:rPr kumimoji="1" lang="en-US" altLang="ko-KR" sz="3200" dirty="0" smtClean="0"/>
                </a:br>
                <a:r>
                  <a:rPr kumimoji="1" lang="en-US" altLang="ko-KR" sz="3200" dirty="0" smtClean="0"/>
                  <a:t>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kumimoji="1" lang="en-US" altLang="ko-KR" sz="3200" b="0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045" y="2222043"/>
                <a:ext cx="5037668" cy="3969227"/>
              </a:xfrm>
              <a:blipFill rotWithShape="0">
                <a:blip r:embed="rId3"/>
                <a:stretch>
                  <a:fillRect l="-3390" t="-3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Experiment results</a:t>
            </a: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72739"/>
              </p:ext>
            </p:extLst>
          </p:nvPr>
        </p:nvGraphicFramePr>
        <p:xfrm>
          <a:off x="5537199" y="2123992"/>
          <a:ext cx="5650090" cy="3931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6994877" y="5440952"/>
            <a:ext cx="3512259" cy="432288"/>
            <a:chOff x="6994877" y="5440952"/>
            <a:chExt cx="3512259" cy="432288"/>
          </a:xfrm>
        </p:grpSpPr>
        <p:sp>
          <p:nvSpPr>
            <p:cNvPr id="2" name="직사각형 1"/>
            <p:cNvSpPr/>
            <p:nvPr/>
          </p:nvSpPr>
          <p:spPr>
            <a:xfrm>
              <a:off x="6994877" y="5545862"/>
              <a:ext cx="327378" cy="32737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22080" y="5545862"/>
              <a:ext cx="327378" cy="327378"/>
            </a:xfrm>
            <a:prstGeom prst="rect">
              <a:avLst/>
            </a:prstGeom>
            <a:solidFill>
              <a:srgbClr val="EE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텍스트 상자 13"/>
                <p:cNvSpPr txBox="1"/>
                <p:nvPr/>
              </p:nvSpPr>
              <p:spPr>
                <a:xfrm>
                  <a:off x="7277101" y="5440952"/>
                  <a:ext cx="1085143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𝑒𝑥𝑝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14" name="텍스트 상자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101" y="5440952"/>
                  <a:ext cx="1085143" cy="432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텍스트 상자 14"/>
                <p:cNvSpPr txBox="1"/>
                <p:nvPr/>
              </p:nvSpPr>
              <p:spPr>
                <a:xfrm>
                  <a:off x="9049458" y="5440952"/>
                  <a:ext cx="1457678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𝑅𝑊𝑅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𝑒𝑥𝑝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15" name="텍스트 상자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458" y="5440952"/>
                  <a:ext cx="1457678" cy="4322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직선 화살표 연결선 17"/>
          <p:cNvCxnSpPr/>
          <p:nvPr/>
        </p:nvCxnSpPr>
        <p:spPr>
          <a:xfrm flipV="1">
            <a:off x="5537199" y="2222043"/>
            <a:ext cx="0" cy="447348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5201355" y="1740249"/>
            <a:ext cx="1058128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mtClean="0">
                <a:latin typeface="Avenir Book" charset="0"/>
                <a:ea typeface="Avenir Book" charset="0"/>
                <a:cs typeface="Avenir Book" charset="0"/>
              </a:rPr>
              <a:t>Best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22490" y="2086574"/>
                <a:ext cx="5223934" cy="414489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sz="3600" dirty="0" smtClean="0"/>
                  <a:t>Implicit rating</a:t>
                </a:r>
                <a:endParaRPr kumimoji="1" lang="en-US" altLang="ko-KR" sz="3600" b="0" dirty="0" smtClean="0"/>
              </a:p>
              <a:p>
                <a:pPr lvl="1"/>
                <a:r>
                  <a:rPr kumimoji="1" lang="en-US" altLang="ko-KR" sz="3200" b="0" dirty="0" smtClean="0"/>
                  <a:t>Q2: </a:t>
                </a:r>
                <a:r>
                  <a:rPr kumimoji="1" lang="en-US" altLang="ko-KR" sz="3200" dirty="0" smtClean="0"/>
                  <a:t>: Which method performs better with implicit data?</a:t>
                </a:r>
              </a:p>
              <a:p>
                <a:pPr lvl="1"/>
                <a:r>
                  <a:rPr kumimoji="1" lang="en-US" altLang="ko-KR" sz="3200" b="0" dirty="0" smtClean="0"/>
                  <a:t>A2: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𝑅𝑊𝑅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</m:oMath>
                </a14:m>
                <a:r>
                  <a:rPr kumimoji="1" lang="en-US" altLang="ko-KR" sz="3200" dirty="0" smtClean="0"/>
                  <a:t> is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𝑀𝐹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</m:oMath>
                </a14:m>
                <a:r>
                  <a:rPr kumimoji="1" lang="en-US" altLang="ko-KR" sz="3200" b="0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490" y="2086574"/>
                <a:ext cx="5223934" cy="4144891"/>
              </a:xfrm>
              <a:blipFill rotWithShape="0">
                <a:blip r:embed="rId3"/>
                <a:stretch>
                  <a:fillRect l="-3271" t="-3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Experiment results</a:t>
            </a:r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774977"/>
              </p:ext>
            </p:extLst>
          </p:nvPr>
        </p:nvGraphicFramePr>
        <p:xfrm>
          <a:off x="5830710" y="2086574"/>
          <a:ext cx="5322711" cy="3038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445955" y="4954027"/>
            <a:ext cx="4707466" cy="919213"/>
            <a:chOff x="6445955" y="4954027"/>
            <a:chExt cx="4707466" cy="919213"/>
          </a:xfrm>
        </p:grpSpPr>
        <p:sp>
          <p:nvSpPr>
            <p:cNvPr id="8" name="텍스트 상자 7"/>
            <p:cNvSpPr txBox="1"/>
            <p:nvPr/>
          </p:nvSpPr>
          <p:spPr>
            <a:xfrm>
              <a:off x="6445955" y="4954027"/>
              <a:ext cx="1377244" cy="4322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Ranking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7958666" y="4968427"/>
              <a:ext cx="3194755" cy="432289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Top 1, 2, 3 prediction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994877" y="5440952"/>
              <a:ext cx="3512259" cy="432288"/>
              <a:chOff x="6994877" y="5440952"/>
              <a:chExt cx="3512259" cy="432288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6994877" y="5545862"/>
                <a:ext cx="327378" cy="327378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722080" y="5545862"/>
                <a:ext cx="327378" cy="327378"/>
              </a:xfrm>
              <a:prstGeom prst="rect">
                <a:avLst/>
              </a:prstGeom>
              <a:solidFill>
                <a:srgbClr val="EE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텍스트 상자 12"/>
                  <p:cNvSpPr txBox="1"/>
                  <p:nvPr/>
                </p:nvSpPr>
                <p:spPr>
                  <a:xfrm>
                    <a:off x="7277101" y="5440952"/>
                    <a:ext cx="1085143" cy="432288"/>
                  </a:xfrm>
                  <a:prstGeom prst="rect">
                    <a:avLst/>
                  </a:prstGeom>
                </p:spPr>
                <p:txBody>
                  <a:bodyPr wrap="square" rtlCol="0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400" b="0" i="1" smtClean="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𝑒𝑥𝑝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mc:Choice>
            <mc:Fallback xmlns="">
              <p:sp>
                <p:nvSpPr>
                  <p:cNvPr id="13" name="텍스트 상자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7101" y="5440952"/>
                    <a:ext cx="1085143" cy="43228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텍스트 상자 13"/>
                  <p:cNvSpPr txBox="1"/>
                  <p:nvPr/>
                </p:nvSpPr>
                <p:spPr>
                  <a:xfrm>
                    <a:off x="9049458" y="5440952"/>
                    <a:ext cx="1457678" cy="432288"/>
                  </a:xfrm>
                  <a:prstGeom prst="rect">
                    <a:avLst/>
                  </a:prstGeom>
                </p:spPr>
                <p:txBody>
                  <a:bodyPr wrap="square" rtlCol="0"/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𝑅𝑊𝑅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𝑒𝑥𝑝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400" dirty="0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mc:Choice>
            <mc:Fallback xmlns="">
              <p:sp>
                <p:nvSpPr>
                  <p:cNvPr id="14" name="텍스트 상자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9458" y="5440952"/>
                    <a:ext cx="1457678" cy="4322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5" name="직선 화살표 연결선 14"/>
          <p:cNvCxnSpPr/>
          <p:nvPr/>
        </p:nvCxnSpPr>
        <p:spPr>
          <a:xfrm flipV="1">
            <a:off x="5706534" y="2222043"/>
            <a:ext cx="0" cy="447348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5370690" y="1740249"/>
            <a:ext cx="1058128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mtClean="0">
                <a:latin typeface="Avenir Book" charset="0"/>
                <a:ea typeface="Avenir Book" charset="0"/>
                <a:cs typeface="Avenir Book" charset="0"/>
              </a:rPr>
              <a:t>Best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114" y="2511008"/>
            <a:ext cx="5534685" cy="3336719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Bias terms</a:t>
            </a:r>
          </a:p>
          <a:p>
            <a:pPr lvl="1"/>
            <a:r>
              <a:rPr kumimoji="1" lang="en-US" altLang="ko-KR" sz="3200" dirty="0" smtClean="0"/>
              <a:t>Q3: Do global bias terms improve performance?</a:t>
            </a:r>
          </a:p>
          <a:p>
            <a:pPr lvl="1"/>
            <a:r>
              <a:rPr kumimoji="1" lang="en-US" altLang="ko-KR" sz="3200" dirty="0" smtClean="0"/>
              <a:t>A3: Yes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062158" y="5882591"/>
            <a:ext cx="2743200" cy="365125"/>
          </a:xfrm>
        </p:spPr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Experiment results</a:t>
            </a: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8034668"/>
              </p:ext>
            </p:extLst>
          </p:nvPr>
        </p:nvGraphicFramePr>
        <p:xfrm>
          <a:off x="6421004" y="2363626"/>
          <a:ext cx="5025479" cy="2927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855179" y="5140260"/>
            <a:ext cx="4583287" cy="446689"/>
            <a:chOff x="6445955" y="4954027"/>
            <a:chExt cx="4583287" cy="446689"/>
          </a:xfrm>
        </p:grpSpPr>
        <p:sp>
          <p:nvSpPr>
            <p:cNvPr id="10" name="텍스트 상자 9"/>
            <p:cNvSpPr txBox="1"/>
            <p:nvPr/>
          </p:nvSpPr>
          <p:spPr>
            <a:xfrm>
              <a:off x="6445955" y="4954027"/>
              <a:ext cx="1377244" cy="4322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Ranking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7834487" y="4968427"/>
              <a:ext cx="3194755" cy="432289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Top 1, 2, 3 prediction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V="1">
            <a:off x="6247643" y="2522399"/>
            <a:ext cx="0" cy="447348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5911799" y="2040605"/>
            <a:ext cx="1058128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mtClean="0">
                <a:latin typeface="Avenir Book" charset="0"/>
                <a:ea typeface="Avenir Book" charset="0"/>
                <a:cs typeface="Avenir Book" charset="0"/>
              </a:rPr>
              <a:t>Best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46624" y="5542319"/>
            <a:ext cx="3281041" cy="432288"/>
            <a:chOff x="7672211" y="4193656"/>
            <a:chExt cx="3281041" cy="432288"/>
          </a:xfrm>
        </p:grpSpPr>
        <p:sp>
          <p:nvSpPr>
            <p:cNvPr id="19" name="직사각형 18"/>
            <p:cNvSpPr/>
            <p:nvPr/>
          </p:nvSpPr>
          <p:spPr>
            <a:xfrm>
              <a:off x="7672211" y="4298566"/>
              <a:ext cx="327378" cy="3273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9414" y="4298566"/>
              <a:ext cx="327378" cy="32737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텍스트 상자 20"/>
                <p:cNvSpPr txBox="1"/>
                <p:nvPr/>
              </p:nvSpPr>
              <p:spPr>
                <a:xfrm>
                  <a:off x="7954435" y="4193656"/>
                  <a:ext cx="1085143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𝑒𝑥𝑝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21" name="텍스트 상자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435" y="4193656"/>
                  <a:ext cx="1085143" cy="4322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11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텍스트 상자 21"/>
                <p:cNvSpPr txBox="1"/>
                <p:nvPr/>
              </p:nvSpPr>
              <p:spPr>
                <a:xfrm>
                  <a:off x="9726792" y="4193656"/>
                  <a:ext cx="1226460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𝑀𝐹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𝑏𝑖𝑎𝑠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22" name="텍스트 상자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792" y="4193656"/>
                  <a:ext cx="1226460" cy="432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텍스트 상자 34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9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3533" y="1884557"/>
            <a:ext cx="5873045" cy="3501521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Side information</a:t>
            </a:r>
          </a:p>
          <a:p>
            <a:pPr lvl="1"/>
            <a:r>
              <a:rPr kumimoji="1" lang="en-US" altLang="ko-KR" sz="3200" dirty="0" smtClean="0"/>
              <a:t>Q4: Do side data enhance performance?</a:t>
            </a:r>
          </a:p>
          <a:p>
            <a:pPr lvl="1"/>
            <a:r>
              <a:rPr kumimoji="1" lang="en-US" altLang="ko-KR" sz="3200" dirty="0" smtClean="0"/>
              <a:t>A4: Yes (explicit ratings), No (implicit ratings)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82640" y="5838937"/>
            <a:ext cx="2743200" cy="365125"/>
          </a:xfrm>
        </p:spPr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34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b="0" dirty="0" smtClean="0">
                <a:latin typeface="Avenir Book" charset="0"/>
                <a:ea typeface="Avenir Book" charset="0"/>
                <a:cs typeface="Avenir Book" charset="0"/>
              </a:rPr>
              <a:t>Experiment results</a:t>
            </a: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359980314"/>
              </p:ext>
            </p:extLst>
          </p:nvPr>
        </p:nvGraphicFramePr>
        <p:xfrm>
          <a:off x="6578602" y="1304748"/>
          <a:ext cx="4430180" cy="1935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7041449" y="2957945"/>
            <a:ext cx="4481686" cy="435400"/>
            <a:chOff x="6445955" y="4954027"/>
            <a:chExt cx="4481686" cy="435400"/>
          </a:xfrm>
        </p:grpSpPr>
        <p:sp>
          <p:nvSpPr>
            <p:cNvPr id="9" name="텍스트 상자 8"/>
            <p:cNvSpPr txBox="1"/>
            <p:nvPr/>
          </p:nvSpPr>
          <p:spPr>
            <a:xfrm>
              <a:off x="6445955" y="4954027"/>
              <a:ext cx="1377244" cy="4322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Ranking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7732886" y="4957138"/>
              <a:ext cx="3194755" cy="432289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Top 1, 2, 3 prediction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flipV="1">
            <a:off x="6433914" y="1546193"/>
            <a:ext cx="0" cy="447348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6098070" y="1064399"/>
            <a:ext cx="1058128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Avenir Book" charset="0"/>
                <a:ea typeface="Avenir Book" charset="0"/>
                <a:cs typeface="Avenir Book" charset="0"/>
              </a:rPr>
              <a:t>Best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0754782" y="1758255"/>
            <a:ext cx="1367367" cy="432288"/>
            <a:chOff x="10139435" y="1091599"/>
            <a:chExt cx="1367367" cy="432288"/>
          </a:xfrm>
        </p:grpSpPr>
        <p:sp>
          <p:nvSpPr>
            <p:cNvPr id="14" name="직사각형 13"/>
            <p:cNvSpPr/>
            <p:nvPr/>
          </p:nvSpPr>
          <p:spPr>
            <a:xfrm>
              <a:off x="10139435" y="1196509"/>
              <a:ext cx="327378" cy="3273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텍스트 상자 15"/>
                <p:cNvSpPr txBox="1"/>
                <p:nvPr/>
              </p:nvSpPr>
              <p:spPr>
                <a:xfrm>
                  <a:off x="10421659" y="1091599"/>
                  <a:ext cx="1085143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𝑒𝑥𝑝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16" name="텍스트 상자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1659" y="1091599"/>
                  <a:ext cx="1085143" cy="4322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11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/>
          <p:cNvGrpSpPr/>
          <p:nvPr/>
        </p:nvGrpSpPr>
        <p:grpSpPr>
          <a:xfrm>
            <a:off x="10729279" y="2365967"/>
            <a:ext cx="1553838" cy="432288"/>
            <a:chOff x="11866638" y="1091599"/>
            <a:chExt cx="1553838" cy="432288"/>
          </a:xfrm>
        </p:grpSpPr>
        <p:sp>
          <p:nvSpPr>
            <p:cNvPr id="15" name="직사각형 14"/>
            <p:cNvSpPr/>
            <p:nvPr/>
          </p:nvSpPr>
          <p:spPr>
            <a:xfrm>
              <a:off x="11866638" y="1196509"/>
              <a:ext cx="327378" cy="32737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텍스트 상자 16"/>
                <p:cNvSpPr txBox="1"/>
                <p:nvPr/>
              </p:nvSpPr>
              <p:spPr>
                <a:xfrm>
                  <a:off x="12194016" y="1091599"/>
                  <a:ext cx="1226460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𝑀𝐹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𝑠𝑖𝑑𝑒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17" name="텍스트 상자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4016" y="1091599"/>
                  <a:ext cx="1226460" cy="4322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텍스트 상자 18"/>
          <p:cNvSpPr txBox="1"/>
          <p:nvPr/>
        </p:nvSpPr>
        <p:spPr>
          <a:xfrm>
            <a:off x="8298567" y="1091599"/>
            <a:ext cx="2189222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Avenir Book" charset="0"/>
                <a:ea typeface="Avenir Book" charset="0"/>
                <a:cs typeface="Avenir Book" charset="0"/>
              </a:rPr>
              <a:t>Explicit data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7732891" y="4033431"/>
            <a:ext cx="2189222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Avenir Book" charset="0"/>
                <a:ea typeface="Avenir Book" charset="0"/>
                <a:cs typeface="Avenir Book" charset="0"/>
              </a:rPr>
              <a:t>Implicit data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207178"/>
              </p:ext>
            </p:extLst>
          </p:nvPr>
        </p:nvGraphicFramePr>
        <p:xfrm>
          <a:off x="6443130" y="36054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 flipV="1">
            <a:off x="6335033" y="4500825"/>
            <a:ext cx="0" cy="447348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22"/>
          <p:cNvSpPr txBox="1"/>
          <p:nvPr/>
        </p:nvSpPr>
        <p:spPr>
          <a:xfrm>
            <a:off x="5999189" y="4019031"/>
            <a:ext cx="1058128" cy="4322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Avenir Book" charset="0"/>
                <a:ea typeface="Avenir Book" charset="0"/>
                <a:cs typeface="Avenir Book" charset="0"/>
              </a:rPr>
              <a:t>Best</a:t>
            </a:r>
            <a:endParaRPr lang="ko-KR" alt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711248" y="6195549"/>
            <a:ext cx="4583287" cy="446689"/>
            <a:chOff x="6445955" y="4954027"/>
            <a:chExt cx="4583287" cy="446689"/>
          </a:xfrm>
        </p:grpSpPr>
        <p:sp>
          <p:nvSpPr>
            <p:cNvPr id="25" name="텍스트 상자 24"/>
            <p:cNvSpPr txBox="1"/>
            <p:nvPr/>
          </p:nvSpPr>
          <p:spPr>
            <a:xfrm>
              <a:off x="6445955" y="4954027"/>
              <a:ext cx="1377244" cy="4322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Ranking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텍스트 상자 25"/>
            <p:cNvSpPr txBox="1"/>
            <p:nvPr/>
          </p:nvSpPr>
          <p:spPr>
            <a:xfrm>
              <a:off x="7834487" y="4968427"/>
              <a:ext cx="3194755" cy="432289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 smtClean="0">
                  <a:latin typeface="Avenir Book" charset="0"/>
                  <a:ea typeface="Avenir Book" charset="0"/>
                  <a:cs typeface="Avenir Book" charset="0"/>
                </a:rPr>
                <a:t>Top 1, 2, 3 prediction</a:t>
              </a:r>
              <a:endParaRPr lang="ko-KR" altLang="en-US" sz="2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681403" y="4067863"/>
            <a:ext cx="1367367" cy="432288"/>
            <a:chOff x="9056511" y="4067356"/>
            <a:chExt cx="1367367" cy="432288"/>
          </a:xfrm>
        </p:grpSpPr>
        <p:sp>
          <p:nvSpPr>
            <p:cNvPr id="28" name="직사각형 27"/>
            <p:cNvSpPr/>
            <p:nvPr/>
          </p:nvSpPr>
          <p:spPr>
            <a:xfrm>
              <a:off x="9056511" y="4172266"/>
              <a:ext cx="327378" cy="327378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텍스트 상자 29"/>
                <p:cNvSpPr txBox="1"/>
                <p:nvPr/>
              </p:nvSpPr>
              <p:spPr>
                <a:xfrm>
                  <a:off x="9338735" y="4067356"/>
                  <a:ext cx="1085143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𝑖𝑚𝑝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30" name="텍스트 상자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8735" y="4067356"/>
                  <a:ext cx="1085143" cy="4322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67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그룹 1"/>
          <p:cNvGrpSpPr/>
          <p:nvPr/>
        </p:nvGrpSpPr>
        <p:grpSpPr>
          <a:xfrm>
            <a:off x="10710685" y="4682585"/>
            <a:ext cx="1497393" cy="432288"/>
            <a:chOff x="10840159" y="4067356"/>
            <a:chExt cx="1497393" cy="432288"/>
          </a:xfrm>
        </p:grpSpPr>
        <p:sp>
          <p:nvSpPr>
            <p:cNvPr id="29" name="직사각형 28"/>
            <p:cNvSpPr/>
            <p:nvPr/>
          </p:nvSpPr>
          <p:spPr>
            <a:xfrm>
              <a:off x="10840159" y="4172266"/>
              <a:ext cx="327378" cy="327378"/>
            </a:xfrm>
            <a:prstGeom prst="rect">
              <a:avLst/>
            </a:prstGeom>
            <a:solidFill>
              <a:srgbClr val="EE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텍스트 상자 30"/>
                <p:cNvSpPr txBox="1"/>
                <p:nvPr/>
              </p:nvSpPr>
              <p:spPr>
                <a:xfrm>
                  <a:off x="11111092" y="4067356"/>
                  <a:ext cx="1226460" cy="432288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𝑀𝐹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charset="0"/>
                                <a:ea typeface="Avenir Book" charset="0"/>
                                <a:cs typeface="Avenir Book" charset="0"/>
                              </a:rPr>
                              <m:t>𝑠𝑖𝑑𝑒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31" name="텍스트 상자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1092" y="4067356"/>
                  <a:ext cx="1226460" cy="4322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텍스트 상자 34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941849" y="5893188"/>
            <a:ext cx="2743200" cy="365125"/>
          </a:xfrm>
        </p:spPr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35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294882" y="96553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Experiment Summary</a:t>
            </a:r>
            <a:endParaRPr kumimoji="1" lang="en-US" altLang="ko-KR" sz="3600" b="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56947" y="1679237"/>
            <a:ext cx="5966337" cy="1735096"/>
            <a:chOff x="456947" y="2221105"/>
            <a:chExt cx="5966337" cy="1735096"/>
          </a:xfrm>
        </p:grpSpPr>
        <p:grpSp>
          <p:nvGrpSpPr>
            <p:cNvPr id="9" name="그룹 8"/>
            <p:cNvGrpSpPr/>
            <p:nvPr/>
          </p:nvGrpSpPr>
          <p:grpSpPr>
            <a:xfrm>
              <a:off x="2443050" y="3444783"/>
              <a:ext cx="2396552" cy="511418"/>
              <a:chOff x="5836084" y="2041742"/>
              <a:chExt cx="4713787" cy="100591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6084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3053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0022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6991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961" y="2041742"/>
                <a:ext cx="1005910" cy="1005910"/>
              </a:xfrm>
              <a:prstGeom prst="rect">
                <a:avLst/>
              </a:prstGeom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1289518" y="2221105"/>
              <a:ext cx="2472637" cy="422295"/>
              <a:chOff x="2480153" y="2267210"/>
              <a:chExt cx="3007053" cy="513567"/>
            </a:xfrm>
          </p:grpSpPr>
          <p:sp>
            <p:nvSpPr>
              <p:cNvPr id="16" name="포인트가 5개인 별[5] 15"/>
              <p:cNvSpPr/>
              <p:nvPr/>
            </p:nvSpPr>
            <p:spPr>
              <a:xfrm>
                <a:off x="2480153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7" name="포인트가 5개인 별[5] 16"/>
              <p:cNvSpPr/>
              <p:nvPr/>
            </p:nvSpPr>
            <p:spPr>
              <a:xfrm>
                <a:off x="3103524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8" name="포인트가 5개인 별[5] 17"/>
              <p:cNvSpPr/>
              <p:nvPr/>
            </p:nvSpPr>
            <p:spPr>
              <a:xfrm>
                <a:off x="3726895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9" name="포인트가 5개인 별[5] 18"/>
              <p:cNvSpPr/>
              <p:nvPr/>
            </p:nvSpPr>
            <p:spPr>
              <a:xfrm>
                <a:off x="4350266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0" name="포인트가 5개인 별[5] 19"/>
              <p:cNvSpPr/>
              <p:nvPr/>
            </p:nvSpPr>
            <p:spPr>
              <a:xfrm>
                <a:off x="4973639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11" name="텍스트 상자 10"/>
            <p:cNvSpPr txBox="1"/>
            <p:nvPr/>
          </p:nvSpPr>
          <p:spPr>
            <a:xfrm>
              <a:off x="456947" y="2599473"/>
              <a:ext cx="3266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Explicit feedback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3258248" y="2967553"/>
              <a:ext cx="3165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Implicit feedback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473784" y="2985409"/>
              <a:ext cx="24095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dirty="0" smtClean="0">
                  <a:latin typeface="Avenir Book" charset="0"/>
                  <a:ea typeface="Avenir Book" charset="0"/>
                  <a:cs typeface="Avenir Book" charset="0"/>
                </a:rPr>
                <a:t>MF</a:t>
              </a:r>
              <a:endParaRPr kumimoji="1" lang="ko-KR" altLang="en-US" sz="32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361923" y="2565122"/>
              <a:ext cx="2409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RWR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5" name="직선 연결선[R] 14"/>
            <p:cNvCxnSpPr/>
            <p:nvPr/>
          </p:nvCxnSpPr>
          <p:spPr>
            <a:xfrm flipH="1">
              <a:off x="1240583" y="2410606"/>
              <a:ext cx="3435368" cy="14662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6439200" y="1533497"/>
            <a:ext cx="55276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3200" dirty="0" smtClean="0">
                <a:latin typeface="Avenir Book" charset="0"/>
                <a:ea typeface="Avenir Book" charset="0"/>
                <a:cs typeface="Avenir Book" charset="0"/>
              </a:rPr>
              <a:t>MF performs better with explicit ratings.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3200" dirty="0" smtClean="0">
                <a:latin typeface="Avenir Book" charset="0"/>
                <a:ea typeface="Avenir Book" charset="0"/>
                <a:cs typeface="Avenir Book" charset="0"/>
              </a:rPr>
              <a:t>RWR performs better with implicit ratings.</a:t>
            </a:r>
          </a:p>
        </p:txBody>
      </p:sp>
      <p:sp>
        <p:nvSpPr>
          <p:cNvPr id="65" name="텍스트 상자 64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Avenir Book" charset="0"/>
                <a:cs typeface="Avenir Book" charset="0"/>
              </a:rPr>
              <a:t>Introduction   Preliminaries   Methods   </a:t>
            </a:r>
            <a:r>
              <a:rPr kumimoji="1" lang="en-US" altLang="ko-KR" sz="2800" b="1" dirty="0" smtClean="0">
                <a:latin typeface="+mj-lt"/>
                <a:ea typeface="Avenir Book" charset="0"/>
                <a:cs typeface="Avenir Book" charset="0"/>
              </a:rPr>
              <a:t>Experiments</a:t>
            </a:r>
            <a:r>
              <a:rPr kumimoji="1" lang="en-US" altLang="ko-KR" sz="2800" dirty="0" smtClean="0">
                <a:latin typeface="+mj-lt"/>
                <a:ea typeface="Avenir Book" charset="0"/>
                <a:cs typeface="Avenir Book" charset="0"/>
              </a:rPr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Avenir Book" charset="0"/>
                <a:cs typeface="Avenir Book" charset="0"/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+mj-lt"/>
              <a:ea typeface="Avenir Book" charset="0"/>
              <a:cs typeface="Avenir Book" charset="0"/>
            </a:endParaRPr>
          </a:p>
        </p:txBody>
      </p:sp>
      <p:sp>
        <p:nvSpPr>
          <p:cNvPr id="66" name="내용 개체 틀 2"/>
          <p:cNvSpPr>
            <a:spLocks noGrp="1"/>
          </p:cNvSpPr>
          <p:nvPr>
            <p:ph idx="1"/>
          </p:nvPr>
        </p:nvSpPr>
        <p:spPr>
          <a:xfrm>
            <a:off x="6439200" y="3918862"/>
            <a:ext cx="5211458" cy="3251622"/>
          </a:xfrm>
        </p:spPr>
        <p:txBody>
          <a:bodyPr>
            <a:normAutofit/>
          </a:bodyPr>
          <a:lstStyle/>
          <a:p>
            <a:r>
              <a:rPr kumimoji="1" lang="en-US" altLang="ko-KR" sz="3200" dirty="0" smtClean="0"/>
              <a:t>Side info improves performance </a:t>
            </a:r>
            <a:br>
              <a:rPr kumimoji="1" lang="en-US" altLang="ko-KR" sz="3200" dirty="0" smtClean="0"/>
            </a:br>
            <a:r>
              <a:rPr kumimoji="1" lang="en-US" altLang="ko-KR" sz="3200" dirty="0" smtClean="0"/>
              <a:t>with explicit feedback.</a:t>
            </a:r>
          </a:p>
          <a:p>
            <a:r>
              <a:rPr kumimoji="1" lang="en-US" altLang="ko-KR" sz="3200" dirty="0" smtClean="0"/>
              <a:t>Side info degrades performance </a:t>
            </a:r>
            <a:br>
              <a:rPr kumimoji="1" lang="en-US" altLang="ko-KR" sz="3200" dirty="0" smtClean="0"/>
            </a:br>
            <a:r>
              <a:rPr kumimoji="1" lang="en-US" altLang="ko-KR" sz="3200" dirty="0" smtClean="0"/>
              <a:t>with implicit feedback.</a:t>
            </a:r>
          </a:p>
          <a:p>
            <a:endParaRPr kumimoji="1" lang="en-US" altLang="ko-KR" sz="3200" b="0" dirty="0" smtClean="0"/>
          </a:p>
        </p:txBody>
      </p:sp>
      <p:grpSp>
        <p:nvGrpSpPr>
          <p:cNvPr id="67" name="그룹 66"/>
          <p:cNvGrpSpPr/>
          <p:nvPr/>
        </p:nvGrpSpPr>
        <p:grpSpPr>
          <a:xfrm>
            <a:off x="404901" y="3918862"/>
            <a:ext cx="6011239" cy="3014037"/>
            <a:chOff x="1006728" y="1100814"/>
            <a:chExt cx="8089708" cy="4164913"/>
          </a:xfrm>
        </p:grpSpPr>
        <p:grpSp>
          <p:nvGrpSpPr>
            <p:cNvPr id="68" name="그룹 67"/>
            <p:cNvGrpSpPr/>
            <p:nvPr/>
          </p:nvGrpSpPr>
          <p:grpSpPr>
            <a:xfrm>
              <a:off x="5625556" y="1880236"/>
              <a:ext cx="2914523" cy="621952"/>
              <a:chOff x="6845009" y="2456115"/>
              <a:chExt cx="4713788" cy="1005910"/>
            </a:xfrm>
          </p:grpSpPr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5009" y="2456115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1977" y="2456115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8948" y="2456115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5916" y="2456115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52887" y="2456115"/>
                <a:ext cx="1005910" cy="1005910"/>
              </a:xfrm>
              <a:prstGeom prst="rect">
                <a:avLst/>
              </a:prstGeom>
            </p:spPr>
          </p:pic>
        </p:grpSp>
        <p:grpSp>
          <p:nvGrpSpPr>
            <p:cNvPr id="69" name="그룹 68"/>
            <p:cNvGrpSpPr/>
            <p:nvPr/>
          </p:nvGrpSpPr>
          <p:grpSpPr>
            <a:xfrm>
              <a:off x="1744617" y="1931480"/>
              <a:ext cx="3007053" cy="513567"/>
              <a:chOff x="2449723" y="2574656"/>
              <a:chExt cx="3007053" cy="513567"/>
            </a:xfrm>
          </p:grpSpPr>
          <p:sp>
            <p:nvSpPr>
              <p:cNvPr id="129" name="포인트가 5개인 별[5] 128"/>
              <p:cNvSpPr/>
              <p:nvPr/>
            </p:nvSpPr>
            <p:spPr>
              <a:xfrm>
                <a:off x="2449723" y="2574656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30" name="포인트가 5개인 별[5] 129"/>
              <p:cNvSpPr/>
              <p:nvPr/>
            </p:nvSpPr>
            <p:spPr>
              <a:xfrm>
                <a:off x="3073094" y="2574656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31" name="포인트가 5개인 별[5] 130"/>
              <p:cNvSpPr/>
              <p:nvPr/>
            </p:nvSpPr>
            <p:spPr>
              <a:xfrm>
                <a:off x="3696465" y="2574656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32" name="포인트가 5개인 별[5] 131"/>
              <p:cNvSpPr/>
              <p:nvPr/>
            </p:nvSpPr>
            <p:spPr>
              <a:xfrm>
                <a:off x="4319836" y="2574656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33" name="포인트가 5개인 별[5] 132"/>
              <p:cNvSpPr/>
              <p:nvPr/>
            </p:nvSpPr>
            <p:spPr>
              <a:xfrm>
                <a:off x="4943209" y="2574656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70" name="텍스트 상자 69"/>
            <p:cNvSpPr txBox="1"/>
            <p:nvPr/>
          </p:nvSpPr>
          <p:spPr>
            <a:xfrm>
              <a:off x="1006728" y="1100814"/>
              <a:ext cx="4379670" cy="75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Explicit feedback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1" name="텍스트 상자 70"/>
            <p:cNvSpPr txBox="1"/>
            <p:nvPr/>
          </p:nvSpPr>
          <p:spPr>
            <a:xfrm>
              <a:off x="5016329" y="1100814"/>
              <a:ext cx="4080107" cy="75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Implicit feedback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2" name="텍스트 상자 71"/>
            <p:cNvSpPr txBox="1"/>
            <p:nvPr/>
          </p:nvSpPr>
          <p:spPr>
            <a:xfrm>
              <a:off x="1775045" y="4151402"/>
              <a:ext cx="2930389" cy="111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400" smtClean="0">
                  <a:latin typeface="Avenir Book" charset="0"/>
                  <a:ea typeface="Avenir Book" charset="0"/>
                  <a:cs typeface="Avenir Book" charset="0"/>
                </a:rPr>
                <a:t>Good</a:t>
              </a:r>
              <a:endParaRPr kumimoji="1" lang="ko-KR" altLang="en-US" sz="4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>
              <a:off x="3277589" y="3565432"/>
              <a:ext cx="1965" cy="76812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/>
            <p:cNvGrpSpPr/>
            <p:nvPr/>
          </p:nvGrpSpPr>
          <p:grpSpPr>
            <a:xfrm>
              <a:off x="5150507" y="2466482"/>
              <a:ext cx="2917613" cy="1662529"/>
              <a:chOff x="1986884" y="2312022"/>
              <a:chExt cx="2917613" cy="1662529"/>
            </a:xfrm>
          </p:grpSpPr>
          <p:grpSp>
            <p:nvGrpSpPr>
              <p:cNvPr id="104" name="그룹 103"/>
              <p:cNvGrpSpPr/>
              <p:nvPr/>
            </p:nvGrpSpPr>
            <p:grpSpPr>
              <a:xfrm>
                <a:off x="1986884" y="2312022"/>
                <a:ext cx="824745" cy="1070530"/>
                <a:chOff x="953673" y="3608693"/>
                <a:chExt cx="2053203" cy="2827913"/>
              </a:xfrm>
            </p:grpSpPr>
            <p:grpSp>
              <p:nvGrpSpPr>
                <p:cNvPr id="110" name="그룹 109"/>
                <p:cNvGrpSpPr/>
                <p:nvPr/>
              </p:nvGrpSpPr>
              <p:grpSpPr>
                <a:xfrm>
                  <a:off x="953673" y="46190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7" name="타원 126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28" name="양쪽 모서리가 잘린 사각형 127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1639396" y="5448389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5" name="타원 124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26" name="양쪽 모서리가 잘린 사각형 125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1752554" y="3608693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3" name="타원 122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24" name="양쪽 모서리가 잘린 사각형 123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113" name="그룹 112"/>
                <p:cNvGrpSpPr/>
                <p:nvPr/>
              </p:nvGrpSpPr>
              <p:grpSpPr>
                <a:xfrm>
                  <a:off x="2579468" y="44379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22" name="양쪽 모서리가 잘린 사각형 121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2632709" y="5607308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19" name="타원 118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20" name="양쪽 모서리가 잘린 사각형 119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cxnSp>
              <p:nvCxnSpPr>
                <p:cNvPr id="115" name="직선 연결선[R] 114"/>
                <p:cNvCxnSpPr/>
                <p:nvPr/>
              </p:nvCxnSpPr>
              <p:spPr>
                <a:xfrm flipV="1">
                  <a:off x="1249857" y="4234370"/>
                  <a:ext cx="630114" cy="97482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[R] 115"/>
                <p:cNvCxnSpPr/>
                <p:nvPr/>
              </p:nvCxnSpPr>
              <p:spPr>
                <a:xfrm flipV="1">
                  <a:off x="1215982" y="5028090"/>
                  <a:ext cx="1513418" cy="2829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[R] 116"/>
                <p:cNvCxnSpPr/>
                <p:nvPr/>
              </p:nvCxnSpPr>
              <p:spPr>
                <a:xfrm>
                  <a:off x="1886960" y="4260411"/>
                  <a:ext cx="854705" cy="18896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[R] 117"/>
                <p:cNvCxnSpPr/>
                <p:nvPr/>
              </p:nvCxnSpPr>
              <p:spPr>
                <a:xfrm>
                  <a:off x="1858101" y="6038488"/>
                  <a:ext cx="961691" cy="11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그룹 104"/>
              <p:cNvGrpSpPr/>
              <p:nvPr/>
            </p:nvGrpSpPr>
            <p:grpSpPr>
              <a:xfrm>
                <a:off x="2961055" y="2414495"/>
                <a:ext cx="1943442" cy="1560056"/>
                <a:chOff x="1224612" y="5126652"/>
                <a:chExt cx="2116627" cy="1699078"/>
              </a:xfrm>
            </p:grpSpPr>
            <p:grpSp>
              <p:nvGrpSpPr>
                <p:cNvPr id="106" name="그룹 105"/>
                <p:cNvGrpSpPr/>
                <p:nvPr/>
              </p:nvGrpSpPr>
              <p:grpSpPr>
                <a:xfrm>
                  <a:off x="1224612" y="5218205"/>
                  <a:ext cx="342534" cy="715473"/>
                  <a:chOff x="2026815" y="3299536"/>
                  <a:chExt cx="188412" cy="393549"/>
                </a:xfrm>
              </p:grpSpPr>
              <p:sp>
                <p:nvSpPr>
                  <p:cNvPr id="108" name="타원 107"/>
                  <p:cNvSpPr/>
                  <p:nvPr/>
                </p:nvSpPr>
                <p:spPr>
                  <a:xfrm flipH="1">
                    <a:off x="2042483" y="3299536"/>
                    <a:ext cx="160048" cy="15083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09" name="양쪽 모서리가 잘린 사각형 108"/>
                  <p:cNvSpPr/>
                  <p:nvPr/>
                </p:nvSpPr>
                <p:spPr>
                  <a:xfrm flipH="1">
                    <a:off x="2026815" y="3466058"/>
                    <a:ext cx="188412" cy="227027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sp>
              <p:nvSpPr>
                <p:cNvPr id="107" name="텍스트 상자 106"/>
                <p:cNvSpPr txBox="1"/>
                <p:nvPr/>
              </p:nvSpPr>
              <p:spPr>
                <a:xfrm>
                  <a:off x="1580929" y="5126652"/>
                  <a:ext cx="1760310" cy="1699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>
                      <a:latin typeface="Avenir Book" charset="0"/>
                      <a:ea typeface="Avenir Book" charset="0"/>
                      <a:cs typeface="Avenir Book" charset="0"/>
                    </a:rPr>
                    <a:t>Age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>
                      <a:latin typeface="Avenir Book" charset="0"/>
                      <a:ea typeface="Avenir Book" charset="0"/>
                      <a:cs typeface="Avenir Book" charset="0"/>
                    </a:rPr>
                    <a:t>Gender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>
                      <a:latin typeface="Avenir Book" charset="0"/>
                      <a:ea typeface="Avenir Book" charset="0"/>
                      <a:cs typeface="Avenir Book" charset="0"/>
                    </a:rPr>
                    <a:t>Occupation</a:t>
                  </a:r>
                </a:p>
              </p:txBody>
            </p:sp>
          </p:grpSp>
        </p:grpSp>
        <p:grpSp>
          <p:nvGrpSpPr>
            <p:cNvPr id="75" name="그룹 74"/>
            <p:cNvGrpSpPr/>
            <p:nvPr/>
          </p:nvGrpSpPr>
          <p:grpSpPr>
            <a:xfrm>
              <a:off x="1974692" y="2464422"/>
              <a:ext cx="2917613" cy="1662529"/>
              <a:chOff x="1986884" y="2312022"/>
              <a:chExt cx="2917613" cy="1662529"/>
            </a:xfrm>
          </p:grpSpPr>
          <p:grpSp>
            <p:nvGrpSpPr>
              <p:cNvPr id="79" name="그룹 78"/>
              <p:cNvGrpSpPr/>
              <p:nvPr/>
            </p:nvGrpSpPr>
            <p:grpSpPr>
              <a:xfrm>
                <a:off x="1986884" y="2312022"/>
                <a:ext cx="824745" cy="1070530"/>
                <a:chOff x="953673" y="3608693"/>
                <a:chExt cx="2053203" cy="2827913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953673" y="46190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02" name="타원 101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03" name="양쪽 모서리가 잘린 사각형 102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>
                  <a:off x="1639396" y="5448389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00" name="타원 99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101" name="양쪽 모서리가 잘린 사각형 100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87" name="그룹 86"/>
                <p:cNvGrpSpPr/>
                <p:nvPr/>
              </p:nvGrpSpPr>
              <p:grpSpPr>
                <a:xfrm>
                  <a:off x="1752554" y="3608693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8" name="타원 97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99" name="양쪽 모서리가 잘린 사각형 98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88" name="그룹 87"/>
                <p:cNvGrpSpPr/>
                <p:nvPr/>
              </p:nvGrpSpPr>
              <p:grpSpPr>
                <a:xfrm>
                  <a:off x="2579468" y="44379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97" name="양쪽 모서리가 잘린 사각형 96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grpSp>
              <p:nvGrpSpPr>
                <p:cNvPr id="89" name="그룹 88"/>
                <p:cNvGrpSpPr/>
                <p:nvPr/>
              </p:nvGrpSpPr>
              <p:grpSpPr>
                <a:xfrm>
                  <a:off x="2632709" y="5607308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4" name="타원 93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95" name="양쪽 모서리가 잘린 사각형 94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cxnSp>
              <p:nvCxnSpPr>
                <p:cNvPr id="90" name="직선 연결선[R] 89"/>
                <p:cNvCxnSpPr/>
                <p:nvPr/>
              </p:nvCxnSpPr>
              <p:spPr>
                <a:xfrm flipV="1">
                  <a:off x="1249857" y="4234370"/>
                  <a:ext cx="630114" cy="97482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[R] 90"/>
                <p:cNvCxnSpPr/>
                <p:nvPr/>
              </p:nvCxnSpPr>
              <p:spPr>
                <a:xfrm flipV="1">
                  <a:off x="1215982" y="5028090"/>
                  <a:ext cx="1513418" cy="2829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[R] 91"/>
                <p:cNvCxnSpPr/>
                <p:nvPr/>
              </p:nvCxnSpPr>
              <p:spPr>
                <a:xfrm>
                  <a:off x="1886960" y="4260411"/>
                  <a:ext cx="854705" cy="18896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[R] 92"/>
                <p:cNvCxnSpPr/>
                <p:nvPr/>
              </p:nvCxnSpPr>
              <p:spPr>
                <a:xfrm>
                  <a:off x="1858101" y="6038488"/>
                  <a:ext cx="961691" cy="11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그룹 79"/>
              <p:cNvGrpSpPr/>
              <p:nvPr/>
            </p:nvGrpSpPr>
            <p:grpSpPr>
              <a:xfrm>
                <a:off x="2961055" y="2414495"/>
                <a:ext cx="1943442" cy="1560056"/>
                <a:chOff x="1224612" y="5126652"/>
                <a:chExt cx="2116627" cy="1699078"/>
              </a:xfrm>
            </p:grpSpPr>
            <p:grpSp>
              <p:nvGrpSpPr>
                <p:cNvPr id="81" name="그룹 80"/>
                <p:cNvGrpSpPr/>
                <p:nvPr/>
              </p:nvGrpSpPr>
              <p:grpSpPr>
                <a:xfrm>
                  <a:off x="1224612" y="5218205"/>
                  <a:ext cx="342534" cy="715473"/>
                  <a:chOff x="2026815" y="3299536"/>
                  <a:chExt cx="188412" cy="393549"/>
                </a:xfrm>
              </p:grpSpPr>
              <p:sp>
                <p:nvSpPr>
                  <p:cNvPr id="83" name="타원 82"/>
                  <p:cNvSpPr/>
                  <p:nvPr/>
                </p:nvSpPr>
                <p:spPr>
                  <a:xfrm flipH="1">
                    <a:off x="2042483" y="3299536"/>
                    <a:ext cx="160048" cy="15083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  <p:sp>
                <p:nvSpPr>
                  <p:cNvPr id="84" name="양쪽 모서리가 잘린 사각형 83"/>
                  <p:cNvSpPr/>
                  <p:nvPr/>
                </p:nvSpPr>
                <p:spPr>
                  <a:xfrm flipH="1">
                    <a:off x="2026815" y="3466058"/>
                    <a:ext cx="188412" cy="227027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Avenir Book" charset="0"/>
                      <a:ea typeface="Avenir Book" charset="0"/>
                      <a:cs typeface="Avenir Book" charset="0"/>
                    </a:endParaRPr>
                  </a:p>
                </p:txBody>
              </p:sp>
            </p:grpSp>
            <p:sp>
              <p:nvSpPr>
                <p:cNvPr id="82" name="텍스트 상자 81"/>
                <p:cNvSpPr txBox="1"/>
                <p:nvPr/>
              </p:nvSpPr>
              <p:spPr>
                <a:xfrm>
                  <a:off x="1580929" y="5126652"/>
                  <a:ext cx="1760310" cy="1699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>
                      <a:latin typeface="Avenir Book" charset="0"/>
                      <a:ea typeface="Avenir Book" charset="0"/>
                      <a:cs typeface="Avenir Book" charset="0"/>
                    </a:rPr>
                    <a:t>Age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>
                      <a:latin typeface="Avenir Book" charset="0"/>
                      <a:ea typeface="Avenir Book" charset="0"/>
                      <a:cs typeface="Avenir Book" charset="0"/>
                    </a:rPr>
                    <a:t>Gender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>
                      <a:latin typeface="Avenir Book" charset="0"/>
                      <a:ea typeface="Avenir Book" charset="0"/>
                      <a:cs typeface="Avenir Book" charset="0"/>
                    </a:rPr>
                    <a:t>Occupation</a:t>
                  </a:r>
                </a:p>
              </p:txBody>
            </p:sp>
          </p:grpSp>
        </p:grpSp>
        <p:cxnSp>
          <p:nvCxnSpPr>
            <p:cNvPr id="76" name="직선 화살표 연결선 75"/>
            <p:cNvCxnSpPr/>
            <p:nvPr/>
          </p:nvCxnSpPr>
          <p:spPr>
            <a:xfrm>
              <a:off x="6416027" y="3565432"/>
              <a:ext cx="1965" cy="76812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텍스트 상자 76"/>
            <p:cNvSpPr txBox="1"/>
            <p:nvPr/>
          </p:nvSpPr>
          <p:spPr>
            <a:xfrm>
              <a:off x="4973989" y="4136834"/>
              <a:ext cx="2930389" cy="111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400" dirty="0" smtClean="0">
                  <a:latin typeface="Avenir Book" charset="0"/>
                  <a:ea typeface="Avenir Book" charset="0"/>
                  <a:cs typeface="Avenir Book" charset="0"/>
                </a:rPr>
                <a:t>Bad</a:t>
              </a:r>
              <a:endParaRPr kumimoji="1" lang="ko-KR" altLang="en-US" sz="4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78" name="직선 연결선[R] 77"/>
            <p:cNvCxnSpPr/>
            <p:nvPr/>
          </p:nvCxnSpPr>
          <p:spPr>
            <a:xfrm flipH="1">
              <a:off x="4928270" y="1234440"/>
              <a:ext cx="1" cy="3520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4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79933" y="5706703"/>
            <a:ext cx="2743200" cy="365125"/>
          </a:xfrm>
        </p:spPr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36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Discussion </a:t>
            </a:r>
            <a:r>
              <a:rPr kumimoji="1" lang="mr-IN" altLang="ko-KR" sz="36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 why?</a:t>
            </a:r>
            <a:endParaRPr kumimoji="1" lang="en-US" altLang="ko-KR" sz="3600" b="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063795" y="1981464"/>
            <a:ext cx="7919097" cy="1803727"/>
          </a:xfrm>
        </p:spPr>
        <p:txBody>
          <a:bodyPr>
            <a:normAutofit/>
          </a:bodyPr>
          <a:lstStyle/>
          <a:p>
            <a:r>
              <a:rPr kumimoji="1" lang="en-US" altLang="ko-KR" sz="3200" dirty="0" smtClean="0"/>
              <a:t>RWR is influenced by proximity of nodes.</a:t>
            </a:r>
          </a:p>
          <a:p>
            <a:r>
              <a:rPr kumimoji="1" lang="en-US" altLang="ko-KR" sz="3200" dirty="0" smtClean="0"/>
              <a:t>However, explicit scores occasionally contradict the proximity.</a:t>
            </a:r>
          </a:p>
          <a:p>
            <a:endParaRPr kumimoji="1" lang="en-US" altLang="ko-KR" sz="3200" b="0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412045" y="1884557"/>
            <a:ext cx="3266292" cy="3177610"/>
            <a:chOff x="396214" y="2172287"/>
            <a:chExt cx="3266292" cy="3177610"/>
          </a:xfrm>
        </p:grpSpPr>
        <p:grpSp>
          <p:nvGrpSpPr>
            <p:cNvPr id="11" name="그룹 10"/>
            <p:cNvGrpSpPr/>
            <p:nvPr/>
          </p:nvGrpSpPr>
          <p:grpSpPr>
            <a:xfrm>
              <a:off x="396214" y="2172287"/>
              <a:ext cx="3266292" cy="1457210"/>
              <a:chOff x="396214" y="2172287"/>
              <a:chExt cx="3266292" cy="1457210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581895" y="2172287"/>
                <a:ext cx="2472637" cy="422295"/>
                <a:chOff x="2480153" y="2267210"/>
                <a:chExt cx="3007053" cy="513567"/>
              </a:xfrm>
            </p:grpSpPr>
            <p:sp>
              <p:nvSpPr>
                <p:cNvPr id="145" name="포인트가 5개인 별[5] 144"/>
                <p:cNvSpPr/>
                <p:nvPr/>
              </p:nvSpPr>
              <p:spPr>
                <a:xfrm>
                  <a:off x="2480153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6" name="포인트가 5개인 별[5] 145"/>
                <p:cNvSpPr/>
                <p:nvPr/>
              </p:nvSpPr>
              <p:spPr>
                <a:xfrm>
                  <a:off x="3103524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7" name="포인트가 5개인 별[5] 146"/>
                <p:cNvSpPr/>
                <p:nvPr/>
              </p:nvSpPr>
              <p:spPr>
                <a:xfrm>
                  <a:off x="3726895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8" name="포인트가 5개인 별[5] 147"/>
                <p:cNvSpPr/>
                <p:nvPr/>
              </p:nvSpPr>
              <p:spPr>
                <a:xfrm>
                  <a:off x="4350266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포인트가 5개인 별[5] 148"/>
                <p:cNvSpPr/>
                <p:nvPr/>
              </p:nvSpPr>
              <p:spPr>
                <a:xfrm>
                  <a:off x="4973639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40" name="텍스트 상자 139"/>
              <p:cNvSpPr txBox="1"/>
              <p:nvPr/>
            </p:nvSpPr>
            <p:spPr>
              <a:xfrm>
                <a:off x="396214" y="2595233"/>
                <a:ext cx="3266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Explicit feedback</a:t>
                </a:r>
                <a:endParaRPr kumimoji="1" lang="ko-KR" altLang="en-US" sz="28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581895" y="3044722"/>
                <a:ext cx="24095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3200" dirty="0" smtClean="0"/>
                  <a:t>MF</a:t>
                </a:r>
                <a:endParaRPr kumimoji="1" lang="ko-KR" altLang="en-US" sz="32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11646" y="3895005"/>
              <a:ext cx="3165036" cy="1454892"/>
              <a:chOff x="411646" y="3895005"/>
              <a:chExt cx="3165036" cy="1454892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616736" y="4838479"/>
                <a:ext cx="2396552" cy="511418"/>
                <a:chOff x="5836084" y="2041742"/>
                <a:chExt cx="4713787" cy="100591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6084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1" name="그림 15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3053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2" name="그림 1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90022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3" name="그림 15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16991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4" name="그림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43961" y="2041742"/>
                  <a:ext cx="1005910" cy="1005910"/>
                </a:xfrm>
                <a:prstGeom prst="rect">
                  <a:avLst/>
                </a:prstGeom>
              </p:spPr>
            </p:pic>
          </p:grpSp>
          <p:sp>
            <p:nvSpPr>
              <p:cNvPr id="141" name="텍스트 상자 140"/>
              <p:cNvSpPr txBox="1"/>
              <p:nvPr/>
            </p:nvSpPr>
            <p:spPr>
              <a:xfrm>
                <a:off x="411646" y="4327435"/>
                <a:ext cx="3165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Implicit feedback</a:t>
                </a:r>
                <a:endParaRPr kumimoji="1" lang="ko-KR" altLang="en-US" sz="28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603690" y="3895005"/>
                <a:ext cx="2409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dirty="0" smtClean="0"/>
                  <a:t>RWR</a:t>
                </a:r>
                <a:endParaRPr kumimoji="1" lang="ko-KR" altLang="en-US" sz="2800" dirty="0"/>
              </a:p>
            </p:txBody>
          </p:sp>
        </p:grpSp>
        <p:cxnSp>
          <p:nvCxnSpPr>
            <p:cNvPr id="144" name="직선 연결선[R] 143"/>
            <p:cNvCxnSpPr/>
            <p:nvPr/>
          </p:nvCxnSpPr>
          <p:spPr>
            <a:xfrm flipH="1">
              <a:off x="412045" y="3774843"/>
              <a:ext cx="29414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2299" y="4715215"/>
            <a:ext cx="708969" cy="7089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275" y="4691868"/>
            <a:ext cx="708969" cy="70896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그룹 14"/>
          <p:cNvGrpSpPr/>
          <p:nvPr/>
        </p:nvGrpSpPr>
        <p:grpSpPr>
          <a:xfrm>
            <a:off x="6848478" y="4131517"/>
            <a:ext cx="1831620" cy="1831620"/>
            <a:chOff x="4922236" y="3607275"/>
            <a:chExt cx="1831620" cy="1831620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5511726" y="3754028"/>
              <a:ext cx="589489" cy="667715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6013965" y="4339632"/>
              <a:ext cx="589489" cy="667715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5173356" y="4426836"/>
              <a:ext cx="589489" cy="667715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4922236" y="3607275"/>
              <a:ext cx="1831620" cy="18316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7" name="직선 연결선[R] 16"/>
          <p:cNvCxnSpPr/>
          <p:nvPr/>
        </p:nvCxnSpPr>
        <p:spPr>
          <a:xfrm>
            <a:off x="5174276" y="5141782"/>
            <a:ext cx="828139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[R] 184"/>
          <p:cNvCxnSpPr/>
          <p:nvPr/>
        </p:nvCxnSpPr>
        <p:spPr>
          <a:xfrm>
            <a:off x="6291058" y="5133522"/>
            <a:ext cx="565631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[R] 185"/>
          <p:cNvCxnSpPr/>
          <p:nvPr/>
        </p:nvCxnSpPr>
        <p:spPr>
          <a:xfrm>
            <a:off x="8669350" y="5133522"/>
            <a:ext cx="467464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[R] 186"/>
          <p:cNvCxnSpPr/>
          <p:nvPr/>
        </p:nvCxnSpPr>
        <p:spPr>
          <a:xfrm>
            <a:off x="9465094" y="5131878"/>
            <a:ext cx="752854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그림 183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599" y="4799665"/>
            <a:ext cx="589489" cy="667715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1533" y="4745778"/>
            <a:ext cx="589489" cy="667715"/>
          </a:xfrm>
          <a:prstGeom prst="rect">
            <a:avLst/>
          </a:prstGeom>
        </p:spPr>
      </p:pic>
      <p:cxnSp>
        <p:nvCxnSpPr>
          <p:cNvPr id="188" name="직선 화살표 연결선 187"/>
          <p:cNvCxnSpPr/>
          <p:nvPr/>
        </p:nvCxnSpPr>
        <p:spPr>
          <a:xfrm flipV="1">
            <a:off x="10853925" y="4352191"/>
            <a:ext cx="3722" cy="447722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>
            <a:off x="4395894" y="5196037"/>
            <a:ext cx="8112" cy="485113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427471" y="4757746"/>
            <a:ext cx="417208" cy="341505"/>
          </a:xfrm>
          <a:prstGeom prst="rect">
            <a:avLst/>
          </a:prstGeom>
        </p:spPr>
      </p:pic>
      <p:sp>
        <p:nvSpPr>
          <p:cNvPr id="22" name="하트[H] 21"/>
          <p:cNvSpPr/>
          <p:nvPr/>
        </p:nvSpPr>
        <p:spPr>
          <a:xfrm>
            <a:off x="9664038" y="4728381"/>
            <a:ext cx="370870" cy="370870"/>
          </a:xfrm>
          <a:prstGeom prst="hear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/>
              <p:cNvSpPr/>
              <p:nvPr/>
            </p:nvSpPr>
            <p:spPr>
              <a:xfrm>
                <a:off x="5857467" y="5363252"/>
                <a:ext cx="6227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𝑢</m:t>
                      </m:r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7" y="5363252"/>
                <a:ext cx="622798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/>
              <p:cNvSpPr/>
              <p:nvPr/>
            </p:nvSpPr>
            <p:spPr>
              <a:xfrm>
                <a:off x="4632187" y="5399042"/>
                <a:ext cx="6964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187" y="5399042"/>
                <a:ext cx="696473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직사각형 44"/>
              <p:cNvSpPr/>
              <p:nvPr/>
            </p:nvSpPr>
            <p:spPr>
              <a:xfrm>
                <a:off x="10123039" y="5363251"/>
                <a:ext cx="7071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39" y="5363251"/>
                <a:ext cx="707181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직사각형 45"/>
              <p:cNvSpPr/>
              <p:nvPr/>
            </p:nvSpPr>
            <p:spPr>
              <a:xfrm>
                <a:off x="8974636" y="5357985"/>
                <a:ext cx="82580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636" y="5357985"/>
                <a:ext cx="825802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텍스트 상자 46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3744411" y="3901237"/>
            <a:ext cx="333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/>
              <a:t>Our expectation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0724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79933" y="5706703"/>
            <a:ext cx="2743200" cy="365125"/>
          </a:xfrm>
        </p:spPr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37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Discussion </a:t>
            </a:r>
            <a:r>
              <a:rPr kumimoji="1" lang="mr-IN" altLang="ko-KR" sz="36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 why?</a:t>
            </a:r>
            <a:endParaRPr kumimoji="1" lang="en-US" altLang="ko-KR" sz="3600" b="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063795" y="1981464"/>
            <a:ext cx="7919097" cy="1803727"/>
          </a:xfrm>
        </p:spPr>
        <p:txBody>
          <a:bodyPr>
            <a:normAutofit/>
          </a:bodyPr>
          <a:lstStyle/>
          <a:p>
            <a:r>
              <a:rPr kumimoji="1" lang="en-US" altLang="ko-KR" sz="3200" dirty="0" smtClean="0"/>
              <a:t>RWR is influenced by proximity of nodes.</a:t>
            </a:r>
          </a:p>
          <a:p>
            <a:r>
              <a:rPr kumimoji="1" lang="en-US" altLang="ko-KR" sz="3200" dirty="0" smtClean="0"/>
              <a:t>However, explicit scores occasionally contradict the proximity.</a:t>
            </a:r>
          </a:p>
          <a:p>
            <a:endParaRPr kumimoji="1" lang="en-US" altLang="ko-KR" sz="3200" b="0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412045" y="1884557"/>
            <a:ext cx="3266292" cy="3177610"/>
            <a:chOff x="396214" y="2172287"/>
            <a:chExt cx="3266292" cy="3177610"/>
          </a:xfrm>
        </p:grpSpPr>
        <p:grpSp>
          <p:nvGrpSpPr>
            <p:cNvPr id="11" name="그룹 10"/>
            <p:cNvGrpSpPr/>
            <p:nvPr/>
          </p:nvGrpSpPr>
          <p:grpSpPr>
            <a:xfrm>
              <a:off x="396214" y="2172287"/>
              <a:ext cx="3266292" cy="1457210"/>
              <a:chOff x="396214" y="2172287"/>
              <a:chExt cx="3266292" cy="1457210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581895" y="2172287"/>
                <a:ext cx="2472637" cy="422295"/>
                <a:chOff x="2480153" y="2267210"/>
                <a:chExt cx="3007053" cy="513567"/>
              </a:xfrm>
            </p:grpSpPr>
            <p:sp>
              <p:nvSpPr>
                <p:cNvPr id="145" name="포인트가 5개인 별[5] 144"/>
                <p:cNvSpPr/>
                <p:nvPr/>
              </p:nvSpPr>
              <p:spPr>
                <a:xfrm>
                  <a:off x="2480153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6" name="포인트가 5개인 별[5] 145"/>
                <p:cNvSpPr/>
                <p:nvPr/>
              </p:nvSpPr>
              <p:spPr>
                <a:xfrm>
                  <a:off x="3103524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7" name="포인트가 5개인 별[5] 146"/>
                <p:cNvSpPr/>
                <p:nvPr/>
              </p:nvSpPr>
              <p:spPr>
                <a:xfrm>
                  <a:off x="3726895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8" name="포인트가 5개인 별[5] 147"/>
                <p:cNvSpPr/>
                <p:nvPr/>
              </p:nvSpPr>
              <p:spPr>
                <a:xfrm>
                  <a:off x="4350266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9" name="포인트가 5개인 별[5] 148"/>
                <p:cNvSpPr/>
                <p:nvPr/>
              </p:nvSpPr>
              <p:spPr>
                <a:xfrm>
                  <a:off x="4973639" y="2267210"/>
                  <a:ext cx="513567" cy="513567"/>
                </a:xfrm>
                <a:prstGeom prst="star5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40" name="텍스트 상자 139"/>
              <p:cNvSpPr txBox="1"/>
              <p:nvPr/>
            </p:nvSpPr>
            <p:spPr>
              <a:xfrm>
                <a:off x="396214" y="2595233"/>
                <a:ext cx="3266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Explicit feedback</a:t>
                </a:r>
                <a:endParaRPr kumimoji="1" lang="ko-KR" altLang="en-US" sz="2800" dirty="0"/>
              </a:p>
            </p:txBody>
          </p:sp>
          <p:sp>
            <p:nvSpPr>
              <p:cNvPr id="142" name="텍스트 상자 141"/>
              <p:cNvSpPr txBox="1"/>
              <p:nvPr/>
            </p:nvSpPr>
            <p:spPr>
              <a:xfrm>
                <a:off x="581895" y="3044722"/>
                <a:ext cx="24095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3200" dirty="0" smtClean="0"/>
                  <a:t>MF</a:t>
                </a:r>
                <a:endParaRPr kumimoji="1" lang="ko-KR" altLang="en-US" sz="32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11646" y="3895005"/>
              <a:ext cx="3165036" cy="1454892"/>
              <a:chOff x="411646" y="3895005"/>
              <a:chExt cx="3165036" cy="1454892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616736" y="4838479"/>
                <a:ext cx="2396552" cy="511418"/>
                <a:chOff x="5836084" y="2041742"/>
                <a:chExt cx="4713787" cy="1005910"/>
              </a:xfrm>
            </p:grpSpPr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6084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1" name="그림 15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3053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2" name="그림 1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90022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3" name="그림 15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16991" y="2041742"/>
                  <a:ext cx="1005910" cy="1005910"/>
                </a:xfrm>
                <a:prstGeom prst="rect">
                  <a:avLst/>
                </a:prstGeom>
              </p:spPr>
            </p:pic>
            <p:pic>
              <p:nvPicPr>
                <p:cNvPr id="154" name="그림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43961" y="2041742"/>
                  <a:ext cx="1005910" cy="1005910"/>
                </a:xfrm>
                <a:prstGeom prst="rect">
                  <a:avLst/>
                </a:prstGeom>
              </p:spPr>
            </p:pic>
          </p:grpSp>
          <p:sp>
            <p:nvSpPr>
              <p:cNvPr id="141" name="텍스트 상자 140"/>
              <p:cNvSpPr txBox="1"/>
              <p:nvPr/>
            </p:nvSpPr>
            <p:spPr>
              <a:xfrm>
                <a:off x="411646" y="4327435"/>
                <a:ext cx="3165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Implicit feedback</a:t>
                </a:r>
                <a:endParaRPr kumimoji="1" lang="ko-KR" altLang="en-US" sz="2800" dirty="0"/>
              </a:p>
            </p:txBody>
          </p:sp>
          <p:sp>
            <p:nvSpPr>
              <p:cNvPr id="143" name="텍스트 상자 142"/>
              <p:cNvSpPr txBox="1"/>
              <p:nvPr/>
            </p:nvSpPr>
            <p:spPr>
              <a:xfrm>
                <a:off x="603690" y="3895005"/>
                <a:ext cx="2409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dirty="0" smtClean="0"/>
                  <a:t>RWR</a:t>
                </a:r>
                <a:endParaRPr kumimoji="1" lang="ko-KR" altLang="en-US" sz="2800" dirty="0"/>
              </a:p>
            </p:txBody>
          </p:sp>
        </p:grpSp>
        <p:cxnSp>
          <p:nvCxnSpPr>
            <p:cNvPr id="144" name="직선 연결선[R] 143"/>
            <p:cNvCxnSpPr/>
            <p:nvPr/>
          </p:nvCxnSpPr>
          <p:spPr>
            <a:xfrm flipH="1">
              <a:off x="412045" y="3774843"/>
              <a:ext cx="294141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텍스트 상자 46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2299" y="4715215"/>
            <a:ext cx="708969" cy="7089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275" y="4691868"/>
            <a:ext cx="708969" cy="70896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0" name="그룹 49"/>
          <p:cNvGrpSpPr/>
          <p:nvPr/>
        </p:nvGrpSpPr>
        <p:grpSpPr>
          <a:xfrm>
            <a:off x="6848478" y="4131517"/>
            <a:ext cx="1831620" cy="1831620"/>
            <a:chOff x="4922236" y="3607275"/>
            <a:chExt cx="1831620" cy="183162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5511726" y="3754028"/>
              <a:ext cx="589489" cy="667715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6013965" y="4339632"/>
              <a:ext cx="589489" cy="667715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5173356" y="4426836"/>
              <a:ext cx="589489" cy="667715"/>
            </a:xfrm>
            <a:prstGeom prst="rect">
              <a:avLst/>
            </a:prstGeom>
          </p:spPr>
        </p:pic>
        <p:sp>
          <p:nvSpPr>
            <p:cNvPr id="54" name="타원 53"/>
            <p:cNvSpPr/>
            <p:nvPr/>
          </p:nvSpPr>
          <p:spPr>
            <a:xfrm>
              <a:off x="4922236" y="3607275"/>
              <a:ext cx="1831620" cy="18316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55" name="직선 연결선[R] 54"/>
          <p:cNvCxnSpPr/>
          <p:nvPr/>
        </p:nvCxnSpPr>
        <p:spPr>
          <a:xfrm>
            <a:off x="5174276" y="5141782"/>
            <a:ext cx="828139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>
            <a:off x="6291058" y="5133522"/>
            <a:ext cx="565631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/>
        </p:nvCxnSpPr>
        <p:spPr>
          <a:xfrm>
            <a:off x="8669350" y="5133522"/>
            <a:ext cx="467464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>
            <a:off x="9465094" y="5131878"/>
            <a:ext cx="752854" cy="1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599" y="4799665"/>
            <a:ext cx="589489" cy="667715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1533" y="4745778"/>
            <a:ext cx="589489" cy="667715"/>
          </a:xfrm>
          <a:prstGeom prst="rect">
            <a:avLst/>
          </a:prstGeom>
        </p:spPr>
      </p:pic>
      <p:cxnSp>
        <p:nvCxnSpPr>
          <p:cNvPr id="61" name="직선 화살표 연결선 60"/>
          <p:cNvCxnSpPr/>
          <p:nvPr/>
        </p:nvCxnSpPr>
        <p:spPr>
          <a:xfrm flipV="1">
            <a:off x="10853925" y="4352191"/>
            <a:ext cx="3722" cy="447722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395894" y="5196037"/>
            <a:ext cx="8112" cy="485113"/>
          </a:xfrm>
          <a:prstGeom prst="straightConnector1">
            <a:avLst/>
          </a:prstGeom>
          <a:ln w="38100">
            <a:solidFill>
              <a:schemeClr val="tx1"/>
            </a:solidFill>
            <a:headEnd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427471" y="4757746"/>
            <a:ext cx="417208" cy="341505"/>
          </a:xfrm>
          <a:prstGeom prst="rect">
            <a:avLst/>
          </a:prstGeom>
        </p:spPr>
      </p:pic>
      <p:sp>
        <p:nvSpPr>
          <p:cNvPr id="64" name="하트[H] 63"/>
          <p:cNvSpPr/>
          <p:nvPr/>
        </p:nvSpPr>
        <p:spPr>
          <a:xfrm>
            <a:off x="9664038" y="4728381"/>
            <a:ext cx="370870" cy="370870"/>
          </a:xfrm>
          <a:prstGeom prst="hear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직사각형 64"/>
              <p:cNvSpPr/>
              <p:nvPr/>
            </p:nvSpPr>
            <p:spPr>
              <a:xfrm>
                <a:off x="5857467" y="5363252"/>
                <a:ext cx="6227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𝑢</m:t>
                      </m:r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7" y="5363252"/>
                <a:ext cx="622798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직사각형 65"/>
              <p:cNvSpPr/>
              <p:nvPr/>
            </p:nvSpPr>
            <p:spPr>
              <a:xfrm>
                <a:off x="4632187" y="5399042"/>
                <a:ext cx="6964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6" name="직사각형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187" y="5399042"/>
                <a:ext cx="696473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직사각형 66"/>
              <p:cNvSpPr/>
              <p:nvPr/>
            </p:nvSpPr>
            <p:spPr>
              <a:xfrm>
                <a:off x="10123039" y="5363251"/>
                <a:ext cx="7071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7" name="직사각형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39" y="5363251"/>
                <a:ext cx="707181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직사각형 67"/>
              <p:cNvSpPr/>
              <p:nvPr/>
            </p:nvSpPr>
            <p:spPr>
              <a:xfrm>
                <a:off x="8974636" y="5357985"/>
                <a:ext cx="82580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36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636" y="5357985"/>
                <a:ext cx="825802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텍스트 상자 68"/>
          <p:cNvSpPr txBox="1"/>
          <p:nvPr/>
        </p:nvSpPr>
        <p:spPr>
          <a:xfrm>
            <a:off x="3744411" y="3901237"/>
            <a:ext cx="333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smtClean="0"/>
              <a:t>But, RWR results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7930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38</a:t>
            </a:fld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44412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3600" dirty="0">
                <a:latin typeface="Avenir Book" charset="0"/>
                <a:ea typeface="Avenir Book" charset="0"/>
                <a:cs typeface="Avenir Book" charset="0"/>
              </a:rPr>
              <a:t>Discussion </a:t>
            </a:r>
            <a:r>
              <a:rPr kumimoji="1" lang="mr-IN" altLang="ko-KR" sz="36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kumimoji="1" lang="en-US" altLang="ko-KR" sz="3600" dirty="0">
                <a:latin typeface="Avenir Book" charset="0"/>
                <a:ea typeface="Avenir Book" charset="0"/>
                <a:cs typeface="Avenir Book" charset="0"/>
              </a:rPr>
              <a:t> why?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983931" y="2341104"/>
            <a:ext cx="5211458" cy="2141669"/>
          </a:xfrm>
        </p:spPr>
        <p:txBody>
          <a:bodyPr>
            <a:normAutofit/>
          </a:bodyPr>
          <a:lstStyle/>
          <a:p>
            <a:r>
              <a:rPr kumimoji="1" lang="en-US" altLang="ko-KR" sz="3200" dirty="0" smtClean="0"/>
              <a:t>Why </a:t>
            </a:r>
            <a:r>
              <a:rPr kumimoji="1" lang="en-US" altLang="ko-KR" sz="3200" dirty="0" smtClean="0">
                <a:solidFill>
                  <a:srgbClr val="00B050"/>
                </a:solidFill>
              </a:rPr>
              <a:t>side</a:t>
            </a:r>
            <a:r>
              <a:rPr kumimoji="1" lang="en-US" altLang="ko-KR" sz="3200" dirty="0" smtClean="0"/>
              <a:t> info does </a:t>
            </a:r>
            <a:r>
              <a:rPr kumimoji="1" lang="en-US" altLang="ko-KR" sz="3200" dirty="0" smtClean="0">
                <a:solidFill>
                  <a:srgbClr val="00B050"/>
                </a:solidFill>
              </a:rPr>
              <a:t>not</a:t>
            </a:r>
            <a:r>
              <a:rPr kumimoji="1" lang="en-US" altLang="ko-KR" sz="3200" dirty="0" smtClean="0"/>
              <a:t> fit well with </a:t>
            </a:r>
            <a:r>
              <a:rPr kumimoji="1" lang="en-US" altLang="ko-KR" sz="3200" dirty="0" smtClean="0">
                <a:solidFill>
                  <a:srgbClr val="00B050"/>
                </a:solidFill>
              </a:rPr>
              <a:t>implicit</a:t>
            </a:r>
            <a:r>
              <a:rPr kumimoji="1" lang="en-US" altLang="ko-KR" sz="3200" dirty="0" smtClean="0"/>
              <a:t> data?</a:t>
            </a:r>
          </a:p>
          <a:p>
            <a:pPr lvl="1"/>
            <a:r>
              <a:rPr kumimoji="1" lang="en-US" altLang="ko-KR" sz="3200" dirty="0" smtClean="0"/>
              <a:t>Side info : noisy</a:t>
            </a:r>
          </a:p>
          <a:p>
            <a:pPr lvl="1"/>
            <a:r>
              <a:rPr kumimoji="1" lang="en-US" altLang="ko-KR" sz="3200" dirty="0" smtClean="0"/>
              <a:t>Implicit : noisy</a:t>
            </a:r>
          </a:p>
          <a:p>
            <a:endParaRPr kumimoji="1" lang="en-US" altLang="ko-KR" sz="3200" b="0" dirty="0" smtClean="0"/>
          </a:p>
        </p:txBody>
      </p:sp>
      <p:grpSp>
        <p:nvGrpSpPr>
          <p:cNvPr id="64" name="그룹 63"/>
          <p:cNvGrpSpPr/>
          <p:nvPr/>
        </p:nvGrpSpPr>
        <p:grpSpPr>
          <a:xfrm>
            <a:off x="354752" y="2108795"/>
            <a:ext cx="6427252" cy="3820029"/>
            <a:chOff x="1775046" y="1100814"/>
            <a:chExt cx="6427252" cy="3820029"/>
          </a:xfrm>
        </p:grpSpPr>
        <p:grpSp>
          <p:nvGrpSpPr>
            <p:cNvPr id="65" name="그룹 64"/>
            <p:cNvGrpSpPr/>
            <p:nvPr/>
          </p:nvGrpSpPr>
          <p:grpSpPr>
            <a:xfrm>
              <a:off x="5001742" y="1624034"/>
              <a:ext cx="2914523" cy="621952"/>
              <a:chOff x="5836084" y="2041742"/>
              <a:chExt cx="4713787" cy="1005910"/>
            </a:xfrm>
          </p:grpSpPr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6084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3053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0022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6991" y="2041742"/>
                <a:ext cx="1005910" cy="1005910"/>
              </a:xfrm>
              <a:prstGeom prst="rect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3961" y="2041742"/>
                <a:ext cx="1005910" cy="1005910"/>
              </a:xfrm>
              <a:prstGeom prst="rect">
                <a:avLst/>
              </a:prstGeom>
            </p:spPr>
          </p:pic>
        </p:grpSp>
        <p:grpSp>
          <p:nvGrpSpPr>
            <p:cNvPr id="67" name="그룹 66"/>
            <p:cNvGrpSpPr/>
            <p:nvPr/>
          </p:nvGrpSpPr>
          <p:grpSpPr>
            <a:xfrm>
              <a:off x="1775047" y="1624034"/>
              <a:ext cx="3007053" cy="513567"/>
              <a:chOff x="2480153" y="2267210"/>
              <a:chExt cx="3007053" cy="513567"/>
            </a:xfrm>
          </p:grpSpPr>
          <p:sp>
            <p:nvSpPr>
              <p:cNvPr id="127" name="포인트가 5개인 별[5] 126"/>
              <p:cNvSpPr/>
              <p:nvPr/>
            </p:nvSpPr>
            <p:spPr>
              <a:xfrm>
                <a:off x="2480153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포인트가 5개인 별[5] 127"/>
              <p:cNvSpPr/>
              <p:nvPr/>
            </p:nvSpPr>
            <p:spPr>
              <a:xfrm>
                <a:off x="3103524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9" name="포인트가 5개인 별[5] 128"/>
              <p:cNvSpPr/>
              <p:nvPr/>
            </p:nvSpPr>
            <p:spPr>
              <a:xfrm>
                <a:off x="3726895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0" name="포인트가 5개인 별[5] 129"/>
              <p:cNvSpPr/>
              <p:nvPr/>
            </p:nvSpPr>
            <p:spPr>
              <a:xfrm>
                <a:off x="4350266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1" name="포인트가 5개인 별[5] 130"/>
              <p:cNvSpPr/>
              <p:nvPr/>
            </p:nvSpPr>
            <p:spPr>
              <a:xfrm>
                <a:off x="4973639" y="2267210"/>
                <a:ext cx="513567" cy="513567"/>
              </a:xfrm>
              <a:prstGeom prst="star5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8" name="텍스트 상자 67"/>
            <p:cNvSpPr txBox="1"/>
            <p:nvPr/>
          </p:nvSpPr>
          <p:spPr>
            <a:xfrm>
              <a:off x="1775047" y="1100814"/>
              <a:ext cx="29303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Explicit feedback</a:t>
              </a:r>
              <a:endParaRPr kumimoji="1" lang="ko-KR" altLang="en-US" sz="2800" dirty="0"/>
            </a:p>
          </p:txBody>
        </p:sp>
        <p:sp>
          <p:nvSpPr>
            <p:cNvPr id="69" name="텍스트 상자 68"/>
            <p:cNvSpPr txBox="1"/>
            <p:nvPr/>
          </p:nvSpPr>
          <p:spPr>
            <a:xfrm>
              <a:off x="5016331" y="1100814"/>
              <a:ext cx="3185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 smtClean="0"/>
                <a:t>Implicit feedback</a:t>
              </a:r>
              <a:endParaRPr kumimoji="1" lang="ko-KR" altLang="en-US" sz="2800" dirty="0"/>
            </a:p>
          </p:txBody>
        </p:sp>
        <p:sp>
          <p:nvSpPr>
            <p:cNvPr id="70" name="텍스트 상자 69"/>
            <p:cNvSpPr txBox="1"/>
            <p:nvPr/>
          </p:nvSpPr>
          <p:spPr>
            <a:xfrm>
              <a:off x="1775046" y="4151402"/>
              <a:ext cx="29303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400" smtClean="0"/>
                <a:t>Good</a:t>
              </a:r>
              <a:endParaRPr kumimoji="1" lang="ko-KR" altLang="en-US" sz="4400" dirty="0"/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>
              <a:off x="3277589" y="3565432"/>
              <a:ext cx="1965" cy="76812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5150507" y="2466482"/>
              <a:ext cx="2917613" cy="1070530"/>
              <a:chOff x="1986884" y="2312022"/>
              <a:chExt cx="2917613" cy="1070530"/>
            </a:xfrm>
          </p:grpSpPr>
          <p:grpSp>
            <p:nvGrpSpPr>
              <p:cNvPr id="102" name="그룹 101"/>
              <p:cNvGrpSpPr/>
              <p:nvPr/>
            </p:nvGrpSpPr>
            <p:grpSpPr>
              <a:xfrm>
                <a:off x="1986884" y="2312022"/>
                <a:ext cx="824745" cy="1070530"/>
                <a:chOff x="953673" y="3608693"/>
                <a:chExt cx="2053203" cy="2827913"/>
              </a:xfrm>
            </p:grpSpPr>
            <p:grpSp>
              <p:nvGrpSpPr>
                <p:cNvPr id="108" name="그룹 107"/>
                <p:cNvGrpSpPr/>
                <p:nvPr/>
              </p:nvGrpSpPr>
              <p:grpSpPr>
                <a:xfrm>
                  <a:off x="953673" y="46190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5" name="타원 124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6" name="양쪽 모서리가 잘린 사각형 125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639396" y="5448389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3" name="타원 122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4" name="양쪽 모서리가 잘린 사각형 123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1752554" y="3608693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2" name="양쪽 모서리가 잘린 사각형 121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2579468" y="44379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19" name="타원 118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20" name="양쪽 모서리가 잘린 사각형 119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2632709" y="5607308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17" name="타원 116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18" name="양쪽 모서리가 잘린 사각형 117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cxnSp>
              <p:nvCxnSpPr>
                <p:cNvPr id="113" name="직선 연결선[R] 112"/>
                <p:cNvCxnSpPr/>
                <p:nvPr/>
              </p:nvCxnSpPr>
              <p:spPr>
                <a:xfrm flipV="1">
                  <a:off x="1249857" y="4234370"/>
                  <a:ext cx="630114" cy="97482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[R] 113"/>
                <p:cNvCxnSpPr/>
                <p:nvPr/>
              </p:nvCxnSpPr>
              <p:spPr>
                <a:xfrm flipV="1">
                  <a:off x="1215982" y="5028090"/>
                  <a:ext cx="1513418" cy="2829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[R] 114"/>
                <p:cNvCxnSpPr/>
                <p:nvPr/>
              </p:nvCxnSpPr>
              <p:spPr>
                <a:xfrm>
                  <a:off x="1886960" y="4260411"/>
                  <a:ext cx="854705" cy="18896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[R] 115"/>
                <p:cNvCxnSpPr/>
                <p:nvPr/>
              </p:nvCxnSpPr>
              <p:spPr>
                <a:xfrm>
                  <a:off x="1858101" y="6038488"/>
                  <a:ext cx="961691" cy="11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그룹 102"/>
              <p:cNvGrpSpPr/>
              <p:nvPr/>
            </p:nvGrpSpPr>
            <p:grpSpPr>
              <a:xfrm>
                <a:off x="2961055" y="2414496"/>
                <a:ext cx="1943442" cy="791262"/>
                <a:chOff x="1224612" y="5126652"/>
                <a:chExt cx="2116627" cy="861774"/>
              </a:xfrm>
            </p:grpSpPr>
            <p:grpSp>
              <p:nvGrpSpPr>
                <p:cNvPr id="104" name="그룹 103"/>
                <p:cNvGrpSpPr/>
                <p:nvPr/>
              </p:nvGrpSpPr>
              <p:grpSpPr>
                <a:xfrm>
                  <a:off x="1224612" y="5218205"/>
                  <a:ext cx="342534" cy="715473"/>
                  <a:chOff x="2026815" y="3299536"/>
                  <a:chExt cx="188412" cy="393549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flipH="1">
                    <a:off x="2042483" y="3299536"/>
                    <a:ext cx="160048" cy="15083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7" name="양쪽 모서리가 잘린 사각형 106"/>
                  <p:cNvSpPr/>
                  <p:nvPr/>
                </p:nvSpPr>
                <p:spPr>
                  <a:xfrm flipH="1">
                    <a:off x="2026815" y="3466058"/>
                    <a:ext cx="188412" cy="227027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105" name="텍스트 상자 104"/>
                <p:cNvSpPr txBox="1"/>
                <p:nvPr/>
              </p:nvSpPr>
              <p:spPr>
                <a:xfrm>
                  <a:off x="1580929" y="5126652"/>
                  <a:ext cx="176031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/>
                    <a:t>Age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/>
                    <a:t>Gender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/>
                    <a:t>Occupation</a:t>
                  </a:r>
                </a:p>
              </p:txBody>
            </p:sp>
          </p:grpSp>
        </p:grpSp>
        <p:grpSp>
          <p:nvGrpSpPr>
            <p:cNvPr id="73" name="그룹 72"/>
            <p:cNvGrpSpPr/>
            <p:nvPr/>
          </p:nvGrpSpPr>
          <p:grpSpPr>
            <a:xfrm>
              <a:off x="1974692" y="2464422"/>
              <a:ext cx="2917613" cy="1070530"/>
              <a:chOff x="1986884" y="2312022"/>
              <a:chExt cx="2917613" cy="1070530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1986884" y="2312022"/>
                <a:ext cx="824745" cy="1070530"/>
                <a:chOff x="953673" y="3608693"/>
                <a:chExt cx="2053203" cy="2827913"/>
              </a:xfrm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953673" y="46190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100" name="타원 99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1" name="양쪽 모서리가 잘린 사각형 100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84" name="그룹 83"/>
                <p:cNvGrpSpPr/>
                <p:nvPr/>
              </p:nvGrpSpPr>
              <p:grpSpPr>
                <a:xfrm>
                  <a:off x="1639396" y="5448389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8" name="타원 97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9" name="양쪽 모서리가 잘린 사각형 98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85" name="그룹 84"/>
                <p:cNvGrpSpPr/>
                <p:nvPr/>
              </p:nvGrpSpPr>
              <p:grpSpPr>
                <a:xfrm>
                  <a:off x="1752554" y="3608693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7" name="양쪽 모서리가 잘린 사각형 96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>
                  <a:off x="2579468" y="4437991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4" name="타원 93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5" name="양쪽 모서리가 잘린 사각형 94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87" name="그룹 86"/>
                <p:cNvGrpSpPr/>
                <p:nvPr/>
              </p:nvGrpSpPr>
              <p:grpSpPr>
                <a:xfrm>
                  <a:off x="2632709" y="5607308"/>
                  <a:ext cx="374167" cy="829298"/>
                  <a:chOff x="2051851" y="3371641"/>
                  <a:chExt cx="374167" cy="829298"/>
                </a:xfrm>
              </p:grpSpPr>
              <p:sp>
                <p:nvSpPr>
                  <p:cNvPr id="92" name="타원 91"/>
                  <p:cNvSpPr/>
                  <p:nvPr/>
                </p:nvSpPr>
                <p:spPr>
                  <a:xfrm flipH="1">
                    <a:off x="2082967" y="3371641"/>
                    <a:ext cx="317839" cy="317839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3" name="양쪽 모서리가 잘린 사각형 92"/>
                  <p:cNvSpPr/>
                  <p:nvPr/>
                </p:nvSpPr>
                <p:spPr>
                  <a:xfrm flipH="1">
                    <a:off x="2051851" y="3722541"/>
                    <a:ext cx="374167" cy="478398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cxnSp>
              <p:nvCxnSpPr>
                <p:cNvPr id="88" name="직선 연결선[R] 87"/>
                <p:cNvCxnSpPr/>
                <p:nvPr/>
              </p:nvCxnSpPr>
              <p:spPr>
                <a:xfrm flipV="1">
                  <a:off x="1249857" y="4234370"/>
                  <a:ext cx="630114" cy="97482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[R] 88"/>
                <p:cNvCxnSpPr/>
                <p:nvPr/>
              </p:nvCxnSpPr>
              <p:spPr>
                <a:xfrm flipV="1">
                  <a:off x="1215982" y="5028090"/>
                  <a:ext cx="1513418" cy="28291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[R] 89"/>
                <p:cNvCxnSpPr/>
                <p:nvPr/>
              </p:nvCxnSpPr>
              <p:spPr>
                <a:xfrm>
                  <a:off x="1886960" y="4260411"/>
                  <a:ext cx="854705" cy="188962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[R] 90"/>
                <p:cNvCxnSpPr/>
                <p:nvPr/>
              </p:nvCxnSpPr>
              <p:spPr>
                <a:xfrm>
                  <a:off x="1858101" y="6038488"/>
                  <a:ext cx="961691" cy="1115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그룹 77"/>
              <p:cNvGrpSpPr/>
              <p:nvPr/>
            </p:nvGrpSpPr>
            <p:grpSpPr>
              <a:xfrm>
                <a:off x="2961055" y="2414496"/>
                <a:ext cx="1943442" cy="791262"/>
                <a:chOff x="1224612" y="5126652"/>
                <a:chExt cx="2116627" cy="861774"/>
              </a:xfrm>
            </p:grpSpPr>
            <p:grpSp>
              <p:nvGrpSpPr>
                <p:cNvPr id="79" name="그룹 78"/>
                <p:cNvGrpSpPr/>
                <p:nvPr/>
              </p:nvGrpSpPr>
              <p:grpSpPr>
                <a:xfrm>
                  <a:off x="1224612" y="5218205"/>
                  <a:ext cx="342534" cy="715473"/>
                  <a:chOff x="2026815" y="3299536"/>
                  <a:chExt cx="188412" cy="393549"/>
                </a:xfrm>
              </p:grpSpPr>
              <p:sp>
                <p:nvSpPr>
                  <p:cNvPr id="81" name="타원 80"/>
                  <p:cNvSpPr/>
                  <p:nvPr/>
                </p:nvSpPr>
                <p:spPr>
                  <a:xfrm flipH="1">
                    <a:off x="2042483" y="3299536"/>
                    <a:ext cx="160048" cy="150833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82" name="양쪽 모서리가 잘린 사각형 81"/>
                  <p:cNvSpPr/>
                  <p:nvPr/>
                </p:nvSpPr>
                <p:spPr>
                  <a:xfrm flipH="1">
                    <a:off x="2026815" y="3466058"/>
                    <a:ext cx="188412" cy="227027"/>
                  </a:xfrm>
                  <a:prstGeom prst="snip2Same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80" name="텍스트 상자 79"/>
                <p:cNvSpPr txBox="1"/>
                <p:nvPr/>
              </p:nvSpPr>
              <p:spPr>
                <a:xfrm>
                  <a:off x="1580929" y="5126652"/>
                  <a:ext cx="176031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/>
                    <a:t>Age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/>
                    <a:t>Gender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kumimoji="1" lang="en-US" altLang="ko-KR" sz="1600" dirty="0" smtClean="0"/>
                    <a:t>Occupation</a:t>
                  </a:r>
                </a:p>
              </p:txBody>
            </p:sp>
          </p:grpSp>
        </p:grpSp>
        <p:cxnSp>
          <p:nvCxnSpPr>
            <p:cNvPr id="74" name="직선 화살표 연결선 73"/>
            <p:cNvCxnSpPr/>
            <p:nvPr/>
          </p:nvCxnSpPr>
          <p:spPr>
            <a:xfrm>
              <a:off x="6416027" y="3565432"/>
              <a:ext cx="1965" cy="76812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텍스트 상자 74"/>
            <p:cNvSpPr txBox="1"/>
            <p:nvPr/>
          </p:nvSpPr>
          <p:spPr>
            <a:xfrm>
              <a:off x="4973990" y="4136834"/>
              <a:ext cx="29303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400" dirty="0" smtClean="0"/>
                <a:t>Bad</a:t>
              </a:r>
              <a:endParaRPr kumimoji="1" lang="ko-KR" altLang="en-US" sz="4400" dirty="0"/>
            </a:p>
          </p:txBody>
        </p:sp>
        <p:cxnSp>
          <p:nvCxnSpPr>
            <p:cNvPr id="76" name="직선 연결선[R] 75"/>
            <p:cNvCxnSpPr/>
            <p:nvPr/>
          </p:nvCxnSpPr>
          <p:spPr>
            <a:xfrm flipH="1">
              <a:off x="4928270" y="1234440"/>
              <a:ext cx="1" cy="3520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7" name="텍스트 상자 136"/>
          <p:cNvSpPr txBox="1"/>
          <p:nvPr/>
        </p:nvSpPr>
        <p:spPr>
          <a:xfrm>
            <a:off x="7778229" y="5056887"/>
            <a:ext cx="2930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/>
              <a:t>Further noise</a:t>
            </a:r>
            <a:endParaRPr kumimoji="1" lang="ko-KR" altLang="en-US" sz="3200" dirty="0"/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9280772" y="4301582"/>
            <a:ext cx="1965" cy="768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텍스트 상자 138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</a:t>
            </a:r>
            <a:r>
              <a:rPr kumimoji="1" lang="en-US" altLang="ko-KR" sz="2800" b="1" dirty="0" smtClean="0"/>
              <a:t>Experiments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5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Preliminaries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Recommendation Methods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Experiments</a:t>
            </a:r>
          </a:p>
          <a:p>
            <a:r>
              <a:rPr kumimoji="1" lang="en-US" altLang="ko-KR" sz="4400" b="1" dirty="0" smtClean="0"/>
              <a:t>Conclusion</a:t>
            </a:r>
            <a:endParaRPr kumimoji="1" lang="ko-KR" altLang="en-US" sz="4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8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 smtClean="0"/>
              <a:t>Introduction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Preliminaries   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 smtClean="0">
                <a:latin typeface="Avenir Book" charset="0"/>
                <a:ea typeface="Avenir Book" charset="0"/>
                <a:cs typeface="Avenir Book" charset="0"/>
              </a:rPr>
              <a:t>Why MF vs RWR?</a:t>
            </a:r>
            <a:endParaRPr kumimoji="1" lang="ko-KR" altLang="en-US" sz="36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3743094" y="2032885"/>
            <a:ext cx="482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797738" y="3378195"/>
            <a:ext cx="482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Latent </a:t>
            </a:r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factor </a:t>
            </a:r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model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6620771" y="3378194"/>
            <a:ext cx="482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Graph based model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92616" y="4577912"/>
            <a:ext cx="462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smtClean="0">
                <a:latin typeface="Avenir Book" charset="0"/>
                <a:ea typeface="Avenir Book" charset="0"/>
                <a:cs typeface="Avenir Book" charset="0"/>
              </a:rPr>
              <a:t>Matrix Factorization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964219" y="4585935"/>
            <a:ext cx="571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smtClean="0">
                <a:latin typeface="Avenir Book" charset="0"/>
                <a:ea typeface="Avenir Book" charset="0"/>
                <a:cs typeface="Avenir Book" charset="0"/>
              </a:rPr>
              <a:t>Random Walk with Restart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 flipH="1">
            <a:off x="3028208" y="2644302"/>
            <a:ext cx="2078183" cy="73389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 flipH="1" flipV="1">
            <a:off x="6935190" y="2644302"/>
            <a:ext cx="1885676" cy="73389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 flipV="1">
            <a:off x="3028208" y="4045724"/>
            <a:ext cx="0" cy="5402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 flipV="1">
            <a:off x="8916390" y="4024525"/>
            <a:ext cx="0" cy="5402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텍스트 상자 22"/>
          <p:cNvSpPr txBox="1"/>
          <p:nvPr/>
        </p:nvSpPr>
        <p:spPr>
          <a:xfrm>
            <a:off x="4892608" y="4387934"/>
            <a:ext cx="72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 smtClean="0">
                <a:solidFill>
                  <a:srgbClr val="00B050"/>
                </a:solidFill>
              </a:rPr>
              <a:t>?</a:t>
            </a:r>
            <a:endParaRPr kumimoji="1"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11451207" y="4315829"/>
            <a:ext cx="727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 smtClean="0">
                <a:solidFill>
                  <a:srgbClr val="00B050"/>
                </a:solidFill>
              </a:rPr>
              <a:t>?</a:t>
            </a:r>
            <a:endParaRPr kumimoji="1"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7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We provide a comparative study of matrix factorization (MF)</a:t>
            </a:r>
            <a:br>
              <a:rPr kumimoji="1" lang="en-US" altLang="ko-KR" dirty="0" smtClean="0"/>
            </a:br>
            <a:r>
              <a:rPr kumimoji="1" lang="en-US" altLang="ko-KR" dirty="0" smtClean="0"/>
              <a:t>and random walk with restart (RWR) in recommender system.</a:t>
            </a:r>
            <a:endParaRPr kumimoji="1" lang="en-US" altLang="ko-KR" dirty="0"/>
          </a:p>
          <a:p>
            <a:r>
              <a:rPr kumimoji="1" lang="en-US" altLang="ko-KR" dirty="0" smtClean="0"/>
              <a:t>We suggest four tasks according to various recommendation scenarios.</a:t>
            </a:r>
            <a:endParaRPr kumimoji="1" lang="en-US" altLang="ko-KR" dirty="0"/>
          </a:p>
          <a:p>
            <a:r>
              <a:rPr kumimoji="1" lang="en-US" altLang="ko-KR" dirty="0" smtClean="0"/>
              <a:t>We observe that MF and RWR behave differently according to whether input ratings are explicit or implicit.</a:t>
            </a:r>
            <a:endParaRPr kumimoji="1" lang="en-US" altLang="ko-KR" dirty="0"/>
          </a:p>
          <a:p>
            <a:r>
              <a:rPr kumimoji="1" lang="en-US" altLang="ko-KR" dirty="0" smtClean="0"/>
              <a:t>We also observed that side information improves recommendation quality with explicit ratings, while degrades it with implicit feedback.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40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  Preliminaries   Methods   Experiments   </a:t>
            </a:r>
            <a:r>
              <a:rPr kumimoji="1" lang="en-US" altLang="ko-KR" sz="2800" b="1" dirty="0" smtClean="0"/>
              <a:t>Conclusion</a:t>
            </a:r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97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488" y="170849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ko-KR" sz="9600" dirty="0" smtClean="0"/>
              <a:t>Thank you!</a:t>
            </a:r>
            <a:endParaRPr kumimoji="1" lang="ko-KR" altLang="en-US" sz="9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41</a:t>
            </a:fld>
            <a:endParaRPr kumimoji="1"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49488" y="33388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algn="ctr"/>
            <a:r>
              <a:rPr kumimoji="1" lang="en-US" altLang="ko-KR" sz="4000" dirty="0" smtClean="0"/>
              <a:t>Contact: </a:t>
            </a:r>
            <a:r>
              <a:rPr kumimoji="1" lang="en-US" altLang="ko-KR" sz="4000" dirty="0" err="1" smtClean="0"/>
              <a:t>Haekyu</a:t>
            </a:r>
            <a:r>
              <a:rPr kumimoji="1" lang="en-US" altLang="ko-KR" sz="4000" dirty="0" smtClean="0"/>
              <a:t> Park </a:t>
            </a:r>
            <a:br>
              <a:rPr kumimoji="1" lang="en-US" altLang="ko-KR" sz="4000" dirty="0" smtClean="0"/>
            </a:br>
            <a:r>
              <a:rPr kumimoji="1" lang="en-US" altLang="ko-KR" sz="4000" dirty="0" smtClean="0"/>
              <a:t>(</a:t>
            </a:r>
            <a:r>
              <a:rPr kumimoji="1" lang="en-US" altLang="ko-KR" sz="4000" dirty="0" smtClean="0">
                <a:hlinkClick r:id="rId2"/>
              </a:rPr>
              <a:t>hkpark627@snu.ac.kr</a:t>
            </a:r>
            <a:r>
              <a:rPr kumimoji="1" lang="en-US" altLang="ko-KR" sz="4000" dirty="0" smtClean="0"/>
              <a:t> / http://</a:t>
            </a:r>
            <a:r>
              <a:rPr kumimoji="1" lang="en-US" altLang="ko-KR" sz="4000" dirty="0" err="1" smtClean="0"/>
              <a:t>haekyu.com</a:t>
            </a:r>
            <a:r>
              <a:rPr kumimoji="1" lang="en-US" altLang="ko-KR" sz="4000" dirty="0" smtClean="0"/>
              <a:t>)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457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  <a:p>
            <a:r>
              <a:rPr kumimoji="1" lang="en-US" altLang="ko-KR" sz="4400" b="1" dirty="0" smtClean="0"/>
              <a:t>Preliminaries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Recommendation Methods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Experiments</a:t>
            </a:r>
          </a:p>
          <a:p>
            <a:r>
              <a:rPr kumimoji="1"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Conclusion</a:t>
            </a:r>
            <a:endParaRPr kumimoji="1" lang="ko-KR" alt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83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59492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3200" dirty="0" smtClean="0"/>
              <a:t>Matrix factorization (MF)</a:t>
            </a:r>
          </a:p>
          <a:p>
            <a:pPr lvl="1"/>
            <a:r>
              <a:rPr kumimoji="1" lang="en-US" altLang="ko-KR" sz="3200" dirty="0" smtClean="0"/>
              <a:t>How does MF work</a:t>
            </a:r>
          </a:p>
          <a:p>
            <a:pPr lvl="1"/>
            <a:r>
              <a:rPr kumimoji="1" lang="en-US" altLang="ko-KR" sz="3200" dirty="0" smtClean="0"/>
              <a:t>The way MF is used in recommendation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 smtClean="0"/>
              <a:t>Random walk with restart (RWR)</a:t>
            </a:r>
          </a:p>
          <a:p>
            <a:pPr lvl="1"/>
            <a:r>
              <a:rPr kumimoji="1" lang="en-US" altLang="ko-KR" sz="3200" dirty="0" smtClean="0"/>
              <a:t>How does RWR work</a:t>
            </a:r>
          </a:p>
          <a:p>
            <a:pPr lvl="1"/>
            <a:r>
              <a:rPr kumimoji="1" lang="en-US" altLang="ko-KR" sz="3200" dirty="0" smtClean="0"/>
              <a:t>The way RWR is used in recommendation</a:t>
            </a:r>
            <a:endParaRPr kumimoji="1"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</a:t>
            </a:r>
            <a:r>
              <a:rPr kumimoji="1" lang="en-US" altLang="ko-KR" sz="2800" dirty="0" smtClean="0"/>
              <a:t>  </a:t>
            </a:r>
            <a:r>
              <a:rPr kumimoji="1" lang="en-US" altLang="ko-KR" sz="2800" b="1" dirty="0" smtClean="0"/>
              <a:t>Preliminaries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Preliminaries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620000" y="1894536"/>
                <a:ext cx="4312356" cy="287095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b="0" i="1" dirty="0" smtClean="0"/>
                  <a:t> </a:t>
                </a:r>
                <a:r>
                  <a:rPr kumimoji="1" lang="en-US" altLang="ko-KR" b="0" dirty="0" smtClean="0"/>
                  <a:t>: predicted rating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 dirty="0">
                            <a:latin typeface="Cambria Math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kumimoji="1" lang="en-US" altLang="ko-KR" b="0" i="1" dirty="0" smtClean="0"/>
                  <a:t> </a:t>
                </a:r>
                <a:r>
                  <a:rPr kumimoji="1" lang="en-US" altLang="ko-KR" b="0" dirty="0" smtClean="0"/>
                  <a:t>: observed rating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kumimoji="1" lang="en-US" altLang="ko-KR" dirty="0" smtClean="0"/>
                  <a:t>’s 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dirty="0" smtClean="0"/>
                  <a:t>:</a:t>
                </a:r>
                <a:r>
                  <a:rPr kumimoji="1" lang="en-US" altLang="ko-KR" i="1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en-US" altLang="ko-KR" i="1" dirty="0" smtClean="0"/>
                  <a:t>’</a:t>
                </a:r>
                <a:r>
                  <a:rPr kumimoji="1" lang="en-US" altLang="ko-KR" dirty="0" smtClean="0"/>
                  <a:t>s vector</a:t>
                </a:r>
              </a:p>
              <a:p>
                <a:pPr marL="2286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l-GR" altLang="ko-KR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𝜴</m:t>
                        </m:r>
                      </m:e>
                      <m:sub>
                        <m:r>
                          <a:rPr kumimoji="1" lang="en-US" altLang="ko-KR" sz="2800" i="1">
                            <a:latin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ko-KR" sz="2800" dirty="0"/>
                  <a:t> = set of (user, item) for observed ratings</a:t>
                </a:r>
              </a:p>
              <a:p>
                <a:endParaRPr kumimoji="1"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0" y="1894536"/>
                <a:ext cx="4312356" cy="2870951"/>
              </a:xfrm>
              <a:blipFill rotWithShape="0">
                <a:blip r:embed="rId3"/>
                <a:stretch>
                  <a:fillRect t="-3185" b="-7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 </a:t>
            </a:r>
            <a:r>
              <a:rPr kumimoji="1" lang="en-US" altLang="ko-KR" sz="2800" dirty="0" smtClean="0"/>
              <a:t>  </a:t>
            </a:r>
            <a:r>
              <a:rPr kumimoji="1" lang="en-US" altLang="ko-KR" sz="2800" b="1" dirty="0" smtClean="0"/>
              <a:t>Preliminaries</a:t>
            </a:r>
            <a:r>
              <a:rPr kumimoji="1" lang="en-US" altLang="ko-KR" sz="2800" dirty="0" smtClean="0"/>
              <a:t>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 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Matrix Factorization (MF)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412045" y="3431820"/>
                <a:ext cx="11367911" cy="39172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ko-KR" sz="3200" dirty="0" smtClean="0"/>
                  <a:t>In a way to minimize</a:t>
                </a:r>
              </a:p>
              <a:p>
                <a:pPr lvl="1"/>
                <a:r>
                  <a:rPr kumimoji="1" lang="en-US" altLang="ko-KR" sz="3200" i="0" dirty="0" smtClean="0"/>
                  <a:t>Prediction error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3200" i="1" dirty="0">
                            <a:latin typeface="Cambria Math" charset="0"/>
                          </a:rPr>
                          <m:t>𝑢𝑖</m:t>
                        </m:r>
                      </m:sub>
                    </m:sSub>
                    <m:r>
                      <a:rPr kumimoji="1" lang="en-US" altLang="ko-KR" sz="3200" i="1" dirty="0">
                        <a:latin typeface="Cambria Math" charset="0"/>
                      </a:rPr>
                      <m:t>− </m:t>
                    </m:r>
                    <m:sSubSup>
                      <m:sSubSupPr>
                        <m:ctrlPr>
                          <a:rPr kumimoji="1" lang="en-US" altLang="ko-KR" sz="3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ko-KR" sz="3200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3200" i="1" dirty="0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kumimoji="1" lang="en-US" altLang="ko-KR" sz="3200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1" lang="en-US" altLang="ko-KR" sz="3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1" i="1" dirty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sz="32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3200" i="0" dirty="0" smtClean="0"/>
              </a:p>
              <a:p>
                <a:pPr lvl="1"/>
                <a:r>
                  <a:rPr kumimoji="1" lang="en-US" altLang="ko-KR" sz="3200" dirty="0" smtClean="0"/>
                  <a:t>Objective function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280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ko-KR" sz="280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80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80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ko-KR" sz="2800" i="1" smtClean="0"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kumimoji="1" lang="en-US" altLang="ko-KR" sz="28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80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kumimoji="1" lang="en-US" altLang="ko-KR" sz="280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kumimoji="1" lang="en-US" altLang="ko-KR" sz="280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kumimoji="1" lang="en-US" altLang="ko-KR" sz="2800" i="1" smtClean="0"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l-GR" altLang="ko-KR" sz="28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𝜴</m:t>
                            </m:r>
                          </m:e>
                          <m:sub>
                            <m:r>
                              <a:rPr kumimoji="1" lang="en-US" altLang="ko-KR" sz="2800" i="1" smtClean="0">
                                <a:latin typeface="Cambria Math" charset="0"/>
                              </a:rPr>
                              <m:t>𝑅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kumimoji="1" lang="en-US" altLang="ko-KR" sz="280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280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kumimoji="1" lang="en-US" altLang="ko-KR" sz="2800" i="1" dirty="0" smtClean="0">
                                    <a:latin typeface="Cambria Math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2800" b="1" i="1" dirty="0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1" i="1" dirty="0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kumimoji="1" lang="en-US" altLang="ko-KR" sz="280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R" sz="280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𝜆</m:t>
                        </m:r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(||</m:t>
                        </m:r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800" i="1" dirty="0" smtClean="0">
                                <a:latin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80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1" lang="en-US" altLang="ko-KR" sz="280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 dirty="0" smtClean="0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+||</m:t>
                        </m:r>
                        <m:sSub>
                          <m:sSubPr>
                            <m:ctrlPr>
                              <a:rPr kumimoji="1" lang="en-US" altLang="ko-KR" sz="28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1" i="1" dirty="0" smtClean="0"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R" sz="280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80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kumimoji="1" lang="en-US" altLang="ko-KR" sz="280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800" i="1" dirty="0" smtClean="0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ko-KR" sz="280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800" dirty="0" smtClean="0"/>
              </a:p>
              <a:p>
                <a:pPr lvl="2"/>
                <a:r>
                  <a:rPr kumimoji="1" lang="en-US" altLang="ko-KR" sz="2800" dirty="0" smtClean="0"/>
                  <a:t>By gradient descent method</a:t>
                </a:r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5" y="3431820"/>
                <a:ext cx="11367911" cy="3917245"/>
              </a:xfrm>
              <a:prstGeom prst="rect">
                <a:avLst/>
              </a:prstGeom>
              <a:blipFill rotWithShape="0">
                <a:blip r:embed="rId4"/>
                <a:stretch>
                  <a:fillRect l="-1234" t="-3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/>
          <p:cNvCxnSpPr/>
          <p:nvPr/>
        </p:nvCxnSpPr>
        <p:spPr>
          <a:xfrm>
            <a:off x="8500533" y="-508000"/>
            <a:ext cx="0" cy="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412045" y="1894536"/>
                <a:ext cx="6361288" cy="1640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ko-KR" sz="3200" dirty="0" smtClean="0"/>
                  <a:t>To predict unobserved ratings</a:t>
                </a:r>
              </a:p>
              <a:p>
                <a:pPr lvl="1"/>
                <a:r>
                  <a:rPr kumimoji="1" lang="en-US" altLang="ko-KR" sz="3200" dirty="0" smtClean="0"/>
                  <a:t>For a user </a:t>
                </a:r>
                <a14:m>
                  <m:oMath xmlns:m="http://schemas.openxmlformats.org/officeDocument/2006/math">
                    <m:r>
                      <a:rPr kumimoji="1" lang="en-US" altLang="ko-KR" sz="3200" i="1" dirty="0" smtClean="0">
                        <a:latin typeface="Cambria Math" charset="0"/>
                      </a:rPr>
                      <m:t>𝑢</m:t>
                    </m:r>
                    <m:r>
                      <a:rPr kumimoji="1" lang="en-US" altLang="ko-KR" sz="32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ko-KR" sz="3200" dirty="0" smtClean="0"/>
                  <a:t>and an item </a:t>
                </a:r>
                <a14:m>
                  <m:oMath xmlns:m="http://schemas.openxmlformats.org/officeDocument/2006/math">
                    <m:r>
                      <a:rPr kumimoji="1" lang="en-US" altLang="ko-KR" sz="320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en-US" altLang="ko-KR" sz="3200" dirty="0" smtClean="0"/>
                  <a:t>, </a:t>
                </a:r>
                <a:endParaRPr kumimoji="1" lang="en-US" altLang="ko-KR" sz="3200" i="1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80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8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80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𝑢𝑖</m:t>
                        </m:r>
                      </m:sub>
                    </m:sSub>
                    <m:r>
                      <a:rPr kumimoji="1" lang="en-US" altLang="ko-KR" sz="2800" i="1" dirty="0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sz="280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ko-KR" sz="2800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𝑢</m:t>
                        </m:r>
                      </m:sub>
                      <m:sup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kumimoji="1" lang="en-US" altLang="ko-KR" sz="28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800" b="1" i="1" dirty="0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ko-KR" sz="280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2800" dirty="0" smtClean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5" y="1894536"/>
                <a:ext cx="6361288" cy="1640063"/>
              </a:xfrm>
              <a:prstGeom prst="rect">
                <a:avLst/>
              </a:prstGeom>
              <a:blipFill rotWithShape="0">
                <a:blip r:embed="rId5"/>
                <a:stretch>
                  <a:fillRect l="-2205" t="-7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7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kumimoji="1"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2800" dirty="0" smtClean="0"/>
              <a:t>  </a:t>
            </a:r>
            <a:r>
              <a:rPr kumimoji="1" lang="en-US" altLang="ko-KR" sz="2800" b="1" dirty="0" smtClean="0"/>
              <a:t>Preliminaries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Random Walk with Restart (RWR)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31844" y="1997679"/>
            <a:ext cx="4432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Personalized ranking</a:t>
            </a:r>
            <a:endParaRPr lang="ko-KR" altLang="en-US" sz="36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095999" y="3432852"/>
            <a:ext cx="4503467" cy="1087865"/>
            <a:chOff x="6095999" y="3432852"/>
            <a:chExt cx="4503467" cy="1087865"/>
          </a:xfrm>
        </p:grpSpPr>
        <p:grpSp>
          <p:nvGrpSpPr>
            <p:cNvPr id="58" name="그룹 57"/>
            <p:cNvGrpSpPr/>
            <p:nvPr/>
          </p:nvGrpSpPr>
          <p:grpSpPr>
            <a:xfrm>
              <a:off x="6095999" y="3432852"/>
              <a:ext cx="4503467" cy="1087865"/>
              <a:chOff x="6186310" y="2669481"/>
              <a:chExt cx="4503467" cy="1087865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6186310" y="2669481"/>
                <a:ext cx="1485464" cy="1087865"/>
                <a:chOff x="1248123" y="2225351"/>
                <a:chExt cx="1485464" cy="1087865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645722" y="2225351"/>
                  <a:ext cx="1087865" cy="108786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직사각형 43"/>
                    <p:cNvSpPr/>
                    <p:nvPr/>
                  </p:nvSpPr>
                  <p:spPr>
                    <a:xfrm>
                      <a:off x="1248123" y="2517777"/>
                      <a:ext cx="697627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40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𝒖</m:t>
                            </m:r>
                          </m:oMath>
                        </m:oMathPara>
                      </a14:m>
                      <a:endParaRPr lang="ko-KR" altLang="en-US" sz="4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직사각형 4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8123" y="2517777"/>
                      <a:ext cx="697627" cy="70788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5" name="그룹 44"/>
              <p:cNvGrpSpPr/>
              <p:nvPr/>
            </p:nvGrpSpPr>
            <p:grpSpPr>
              <a:xfrm>
                <a:off x="8054842" y="2856493"/>
                <a:ext cx="712519" cy="713840"/>
                <a:chOff x="4203865" y="2411702"/>
                <a:chExt cx="712519" cy="713840"/>
              </a:xfrm>
            </p:grpSpPr>
            <p:sp>
              <p:nvSpPr>
                <p:cNvPr id="46" name="다이아몬드 45"/>
                <p:cNvSpPr/>
                <p:nvPr/>
              </p:nvSpPr>
              <p:spPr>
                <a:xfrm>
                  <a:off x="4203865" y="2413023"/>
                  <a:ext cx="712519" cy="712519"/>
                </a:xfrm>
                <a:prstGeom prst="diamond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직사각형 46"/>
                    <p:cNvSpPr/>
                    <p:nvPr/>
                  </p:nvSpPr>
                  <p:spPr>
                    <a:xfrm>
                      <a:off x="4267755" y="2411702"/>
                      <a:ext cx="639470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R" sz="32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4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직사각형 4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7755" y="2411702"/>
                      <a:ext cx="639470" cy="58477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그룹 47"/>
              <p:cNvGrpSpPr/>
              <p:nvPr/>
            </p:nvGrpSpPr>
            <p:grpSpPr>
              <a:xfrm>
                <a:off x="9013882" y="2851509"/>
                <a:ext cx="716854" cy="723808"/>
                <a:chOff x="4203865" y="3611038"/>
                <a:chExt cx="716854" cy="723808"/>
              </a:xfrm>
            </p:grpSpPr>
            <p:sp>
              <p:nvSpPr>
                <p:cNvPr id="49" name="다이아몬드 48"/>
                <p:cNvSpPr/>
                <p:nvPr/>
              </p:nvSpPr>
              <p:spPr>
                <a:xfrm>
                  <a:off x="4203865" y="3622327"/>
                  <a:ext cx="712519" cy="712519"/>
                </a:xfrm>
                <a:prstGeom prst="diamond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4271759" y="3611038"/>
                      <a:ext cx="648960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R" sz="32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4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직사각형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71759" y="3611038"/>
                      <a:ext cx="648960" cy="58477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1" name="그룹 50"/>
              <p:cNvGrpSpPr/>
              <p:nvPr/>
            </p:nvGrpSpPr>
            <p:grpSpPr>
              <a:xfrm>
                <a:off x="9977258" y="2851509"/>
                <a:ext cx="712519" cy="723808"/>
                <a:chOff x="4203865" y="4779196"/>
                <a:chExt cx="712519" cy="723808"/>
              </a:xfrm>
            </p:grpSpPr>
            <p:sp>
              <p:nvSpPr>
                <p:cNvPr id="52" name="다이아몬드 51"/>
                <p:cNvSpPr/>
                <p:nvPr/>
              </p:nvSpPr>
              <p:spPr>
                <a:xfrm>
                  <a:off x="4203865" y="4790485"/>
                  <a:ext cx="712519" cy="712519"/>
                </a:xfrm>
                <a:prstGeom prst="diamond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직사각형 52"/>
                    <p:cNvSpPr/>
                    <p:nvPr/>
                  </p:nvSpPr>
                  <p:spPr>
                    <a:xfrm>
                      <a:off x="4265625" y="4779196"/>
                      <a:ext cx="648960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R" sz="32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4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직사각형 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5625" y="4779196"/>
                      <a:ext cx="648960" cy="58477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0" name="직사각형 59"/>
            <p:cNvSpPr/>
            <p:nvPr/>
          </p:nvSpPr>
          <p:spPr>
            <a:xfrm>
              <a:off x="7474613" y="3560911"/>
              <a:ext cx="29687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dirty="0" smtClean="0"/>
                <a:t>:</a:t>
              </a:r>
              <a:endParaRPr lang="ko-KR" altLang="en-US" sz="4000" dirty="0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03877" y="2473046"/>
            <a:ext cx="3676597" cy="3465327"/>
            <a:chOff x="1203877" y="2473046"/>
            <a:chExt cx="3676597" cy="3465327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5477" y="3682350"/>
              <a:ext cx="1087865" cy="1087865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5477" y="4850508"/>
              <a:ext cx="1087865" cy="1087865"/>
            </a:xfrm>
            <a:prstGeom prst="rect">
              <a:avLst/>
            </a:prstGeom>
          </p:spPr>
        </p:pic>
        <p:cxnSp>
          <p:nvCxnSpPr>
            <p:cNvPr id="66" name="직선 연결선[R] 65"/>
            <p:cNvCxnSpPr/>
            <p:nvPr/>
          </p:nvCxnSpPr>
          <p:spPr>
            <a:xfrm flipV="1">
              <a:off x="2632891" y="3016977"/>
              <a:ext cx="1329923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/>
            <p:cNvCxnSpPr/>
            <p:nvPr/>
          </p:nvCxnSpPr>
          <p:spPr>
            <a:xfrm>
              <a:off x="2632890" y="3002109"/>
              <a:ext cx="1329923" cy="1243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/>
            <p:cNvCxnSpPr/>
            <p:nvPr/>
          </p:nvCxnSpPr>
          <p:spPr>
            <a:xfrm flipV="1">
              <a:off x="2632890" y="4245857"/>
              <a:ext cx="1329923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/>
            <p:cNvCxnSpPr/>
            <p:nvPr/>
          </p:nvCxnSpPr>
          <p:spPr>
            <a:xfrm flipV="1">
              <a:off x="2632889" y="5345662"/>
              <a:ext cx="1329923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/>
            <p:cNvCxnSpPr/>
            <p:nvPr/>
          </p:nvCxnSpPr>
          <p:spPr>
            <a:xfrm>
              <a:off x="2632889" y="4245857"/>
              <a:ext cx="1329923" cy="10923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텍스트 상자 70"/>
            <p:cNvSpPr txBox="1"/>
            <p:nvPr/>
          </p:nvSpPr>
          <p:spPr>
            <a:xfrm>
              <a:off x="3096767" y="2740495"/>
              <a:ext cx="4021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2" name="텍스트 상자 71"/>
            <p:cNvSpPr txBox="1"/>
            <p:nvPr/>
          </p:nvSpPr>
          <p:spPr>
            <a:xfrm>
              <a:off x="2829499" y="3083093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3" name="텍스트 상자 72"/>
            <p:cNvSpPr txBox="1"/>
            <p:nvPr/>
          </p:nvSpPr>
          <p:spPr>
            <a:xfrm>
              <a:off x="3309279" y="4624032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smtClean="0">
                  <a:latin typeface="Avenir Book" charset="0"/>
                  <a:ea typeface="Avenir Book" charset="0"/>
                  <a:cs typeface="Avenir Book" charset="0"/>
                </a:rPr>
                <a:t>2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3156877" y="3997497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5" name="텍스트 상자 74"/>
            <p:cNvSpPr txBox="1"/>
            <p:nvPr/>
          </p:nvSpPr>
          <p:spPr>
            <a:xfrm>
              <a:off x="2959320" y="5132030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1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1207878" y="2473046"/>
              <a:ext cx="1485464" cy="1087865"/>
              <a:chOff x="1248123" y="2225351"/>
              <a:chExt cx="1485464" cy="1087865"/>
            </a:xfrm>
          </p:grpSpPr>
          <p:pic>
            <p:nvPicPr>
              <p:cNvPr id="89" name="그림 8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645722" y="2225351"/>
                <a:ext cx="1087865" cy="108786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직사각형 89"/>
                  <p:cNvSpPr/>
                  <p:nvPr/>
                </p:nvSpPr>
                <p:spPr>
                  <a:xfrm>
                    <a:off x="1248123" y="2517777"/>
                    <a:ext cx="697627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4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𝒖</m:t>
                          </m:r>
                        </m:oMath>
                      </m:oMathPara>
                    </a14:m>
                    <a:endParaRPr lang="ko-KR" altLang="en-US" sz="4000" b="1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직사각형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8123" y="2517777"/>
                    <a:ext cx="697627" cy="70788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그룹 76"/>
            <p:cNvGrpSpPr/>
            <p:nvPr/>
          </p:nvGrpSpPr>
          <p:grpSpPr>
            <a:xfrm>
              <a:off x="4163620" y="2659397"/>
              <a:ext cx="712519" cy="713840"/>
              <a:chOff x="4203865" y="2411702"/>
              <a:chExt cx="712519" cy="713840"/>
            </a:xfrm>
          </p:grpSpPr>
          <p:sp>
            <p:nvSpPr>
              <p:cNvPr id="87" name="다이아몬드 86"/>
              <p:cNvSpPr/>
              <p:nvPr/>
            </p:nvSpPr>
            <p:spPr>
              <a:xfrm>
                <a:off x="4203865" y="2413023"/>
                <a:ext cx="712519" cy="712519"/>
              </a:xfrm>
              <a:prstGeom prst="diamond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직사각형 87"/>
                  <p:cNvSpPr/>
                  <p:nvPr/>
                </p:nvSpPr>
                <p:spPr>
                  <a:xfrm>
                    <a:off x="4267755" y="2411702"/>
                    <a:ext cx="63947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3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4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직사각형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7755" y="2411702"/>
                    <a:ext cx="639470" cy="58477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그룹 77"/>
            <p:cNvGrpSpPr/>
            <p:nvPr/>
          </p:nvGrpSpPr>
          <p:grpSpPr>
            <a:xfrm>
              <a:off x="4163620" y="3858733"/>
              <a:ext cx="716854" cy="723808"/>
              <a:chOff x="4203865" y="3611038"/>
              <a:chExt cx="716854" cy="723808"/>
            </a:xfrm>
          </p:grpSpPr>
          <p:sp>
            <p:nvSpPr>
              <p:cNvPr id="85" name="다이아몬드 84"/>
              <p:cNvSpPr/>
              <p:nvPr/>
            </p:nvSpPr>
            <p:spPr>
              <a:xfrm>
                <a:off x="4203865" y="3622327"/>
                <a:ext cx="712519" cy="712519"/>
              </a:xfrm>
              <a:prstGeom prst="diamond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직사각형 85"/>
                  <p:cNvSpPr/>
                  <p:nvPr/>
                </p:nvSpPr>
                <p:spPr>
                  <a:xfrm>
                    <a:off x="4271759" y="3611038"/>
                    <a:ext cx="64896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3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4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직사각형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759" y="3611038"/>
                    <a:ext cx="648960" cy="58477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그룹 78"/>
            <p:cNvGrpSpPr/>
            <p:nvPr/>
          </p:nvGrpSpPr>
          <p:grpSpPr>
            <a:xfrm>
              <a:off x="4163620" y="5026891"/>
              <a:ext cx="712519" cy="723808"/>
              <a:chOff x="4203865" y="4779196"/>
              <a:chExt cx="712519" cy="723808"/>
            </a:xfrm>
          </p:grpSpPr>
          <p:sp>
            <p:nvSpPr>
              <p:cNvPr id="83" name="다이아몬드 82"/>
              <p:cNvSpPr/>
              <p:nvPr/>
            </p:nvSpPr>
            <p:spPr>
              <a:xfrm>
                <a:off x="4203865" y="4790485"/>
                <a:ext cx="712519" cy="712519"/>
              </a:xfrm>
              <a:prstGeom prst="diamond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직사각형 83"/>
                  <p:cNvSpPr/>
                  <p:nvPr/>
                </p:nvSpPr>
                <p:spPr>
                  <a:xfrm>
                    <a:off x="4265625" y="4779196"/>
                    <a:ext cx="64896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3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4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직사각형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5625" y="4779196"/>
                    <a:ext cx="648960" cy="58477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/>
                <p:cNvSpPr/>
                <p:nvPr/>
              </p:nvSpPr>
              <p:spPr>
                <a:xfrm>
                  <a:off x="1203877" y="3879829"/>
                  <a:ext cx="697627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4000" b="1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𝒗</m:t>
                        </m:r>
                      </m:oMath>
                    </m:oMathPara>
                  </a14:m>
                  <a:endParaRPr lang="ko-KR" altLang="en-US" sz="4000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877" y="3879829"/>
                  <a:ext cx="697627" cy="70788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직선 연결선[R] 80"/>
            <p:cNvCxnSpPr/>
            <p:nvPr/>
          </p:nvCxnSpPr>
          <p:spPr>
            <a:xfrm flipV="1">
              <a:off x="2628554" y="3020695"/>
              <a:ext cx="1334258" cy="1231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텍스트 상자 81"/>
            <p:cNvSpPr txBox="1"/>
            <p:nvPr/>
          </p:nvSpPr>
          <p:spPr>
            <a:xfrm>
              <a:off x="2819536" y="3650641"/>
              <a:ext cx="4021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/>
              <p:cNvSpPr/>
              <p:nvPr/>
            </p:nvSpPr>
            <p:spPr>
              <a:xfrm>
                <a:off x="2682877" y="1842025"/>
                <a:ext cx="81605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ko-KR" alt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직사각형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77" y="1842025"/>
                <a:ext cx="816056" cy="83099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7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8D4E-7BA3-764E-BA3F-3606DD6646C7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12045" y="327378"/>
            <a:ext cx="11367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kumimoji="1"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ko-KR" sz="2800" dirty="0" smtClean="0"/>
              <a:t>  </a:t>
            </a:r>
            <a:r>
              <a:rPr kumimoji="1" lang="en-US" altLang="ko-KR" sz="2800" b="1" dirty="0" smtClean="0"/>
              <a:t>Preliminaries</a:t>
            </a:r>
            <a:r>
              <a:rPr kumimoji="1" lang="en-US" altLang="ko-KR" sz="2800" dirty="0" smtClean="0"/>
              <a:t>   </a:t>
            </a:r>
            <a:r>
              <a:rPr kumimoji="1" lang="en-US" altLang="ko-KR" sz="2800" dirty="0" smtClean="0">
                <a:solidFill>
                  <a:schemeClr val="bg2">
                    <a:lumMod val="50000"/>
                  </a:schemeClr>
                </a:solidFill>
              </a:rPr>
              <a:t>Methods   Experiments   Conclusion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53533" y="1023146"/>
            <a:ext cx="1068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atin typeface="Avenir Book" charset="0"/>
                <a:ea typeface="Avenir Book" charset="0"/>
                <a:cs typeface="Avenir Book" charset="0"/>
              </a:rPr>
              <a:t>Random Walk with Restart (RWR)</a:t>
            </a:r>
            <a:endParaRPr kumimoji="1" lang="ko-KR" alt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2682877" y="1842025"/>
                <a:ext cx="81605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ko-KR" alt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77" y="1842025"/>
                <a:ext cx="816056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직사각형 58"/>
          <p:cNvSpPr/>
          <p:nvPr/>
        </p:nvSpPr>
        <p:spPr>
          <a:xfrm>
            <a:off x="6131844" y="1997679"/>
            <a:ext cx="4432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Personalized ranking</a:t>
            </a:r>
            <a:endParaRPr lang="ko-KR" altLang="en-US" sz="36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095999" y="3432852"/>
            <a:ext cx="4503467" cy="1087865"/>
            <a:chOff x="6095999" y="3432852"/>
            <a:chExt cx="4503467" cy="1087865"/>
          </a:xfrm>
        </p:grpSpPr>
        <p:grpSp>
          <p:nvGrpSpPr>
            <p:cNvPr id="58" name="그룹 57"/>
            <p:cNvGrpSpPr/>
            <p:nvPr/>
          </p:nvGrpSpPr>
          <p:grpSpPr>
            <a:xfrm>
              <a:off x="6095999" y="3432852"/>
              <a:ext cx="4503467" cy="1087865"/>
              <a:chOff x="6186310" y="2669481"/>
              <a:chExt cx="4503467" cy="1087865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6186310" y="2669481"/>
                <a:ext cx="1485464" cy="1087865"/>
                <a:chOff x="1248123" y="2225351"/>
                <a:chExt cx="1485464" cy="1087865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645722" y="2225351"/>
                  <a:ext cx="1087865" cy="108786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직사각형 43"/>
                    <p:cNvSpPr/>
                    <p:nvPr/>
                  </p:nvSpPr>
                  <p:spPr>
                    <a:xfrm>
                      <a:off x="1248123" y="2517777"/>
                      <a:ext cx="697627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ko-KR" sz="40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𝒖</m:t>
                            </m:r>
                          </m:oMath>
                        </m:oMathPara>
                      </a14:m>
                      <a:endParaRPr lang="ko-KR" altLang="en-US" sz="4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직사각형 4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8123" y="2517777"/>
                      <a:ext cx="697627" cy="707886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5" name="그룹 44"/>
              <p:cNvGrpSpPr/>
              <p:nvPr/>
            </p:nvGrpSpPr>
            <p:grpSpPr>
              <a:xfrm>
                <a:off x="8054842" y="2856493"/>
                <a:ext cx="712519" cy="713840"/>
                <a:chOff x="4203865" y="2411702"/>
                <a:chExt cx="712519" cy="713840"/>
              </a:xfrm>
            </p:grpSpPr>
            <p:sp>
              <p:nvSpPr>
                <p:cNvPr id="46" name="다이아몬드 45"/>
                <p:cNvSpPr/>
                <p:nvPr/>
              </p:nvSpPr>
              <p:spPr>
                <a:xfrm>
                  <a:off x="4203865" y="2413023"/>
                  <a:ext cx="712519" cy="712519"/>
                </a:xfrm>
                <a:prstGeom prst="diamond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직사각형 46"/>
                    <p:cNvSpPr/>
                    <p:nvPr/>
                  </p:nvSpPr>
                  <p:spPr>
                    <a:xfrm>
                      <a:off x="4267755" y="2411702"/>
                      <a:ext cx="639470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R" sz="32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4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직사각형 4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7755" y="2411702"/>
                      <a:ext cx="639470" cy="58477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그룹 47"/>
              <p:cNvGrpSpPr/>
              <p:nvPr/>
            </p:nvGrpSpPr>
            <p:grpSpPr>
              <a:xfrm>
                <a:off x="9013882" y="2851509"/>
                <a:ext cx="716854" cy="723808"/>
                <a:chOff x="4203865" y="3611038"/>
                <a:chExt cx="716854" cy="723808"/>
              </a:xfrm>
            </p:grpSpPr>
            <p:sp>
              <p:nvSpPr>
                <p:cNvPr id="49" name="다이아몬드 48"/>
                <p:cNvSpPr/>
                <p:nvPr/>
              </p:nvSpPr>
              <p:spPr>
                <a:xfrm>
                  <a:off x="4203865" y="3622327"/>
                  <a:ext cx="712519" cy="712519"/>
                </a:xfrm>
                <a:prstGeom prst="diamond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4271759" y="3611038"/>
                      <a:ext cx="648960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R" sz="32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4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직사각형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71759" y="3611038"/>
                      <a:ext cx="648960" cy="58477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1" name="그룹 50"/>
              <p:cNvGrpSpPr/>
              <p:nvPr/>
            </p:nvGrpSpPr>
            <p:grpSpPr>
              <a:xfrm>
                <a:off x="9977258" y="2851509"/>
                <a:ext cx="712519" cy="723808"/>
                <a:chOff x="4203865" y="4779196"/>
                <a:chExt cx="712519" cy="723808"/>
              </a:xfrm>
            </p:grpSpPr>
            <p:sp>
              <p:nvSpPr>
                <p:cNvPr id="52" name="다이아몬드 51"/>
                <p:cNvSpPr/>
                <p:nvPr/>
              </p:nvSpPr>
              <p:spPr>
                <a:xfrm>
                  <a:off x="4203865" y="4790485"/>
                  <a:ext cx="712519" cy="712519"/>
                </a:xfrm>
                <a:prstGeom prst="diamond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직사각형 52"/>
                    <p:cNvSpPr/>
                    <p:nvPr/>
                  </p:nvSpPr>
                  <p:spPr>
                    <a:xfrm>
                      <a:off x="4265625" y="4779196"/>
                      <a:ext cx="648960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R" sz="32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ko-KR" sz="3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4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직사각형 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5625" y="4779196"/>
                      <a:ext cx="648960" cy="58477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0" name="직사각형 59"/>
            <p:cNvSpPr/>
            <p:nvPr/>
          </p:nvSpPr>
          <p:spPr>
            <a:xfrm>
              <a:off x="7474613" y="3560911"/>
              <a:ext cx="29687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dirty="0" smtClean="0"/>
                <a:t>:</a:t>
              </a:r>
              <a:endParaRPr lang="ko-KR" altLang="en-US" sz="4000" dirty="0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47495">
            <a:off x="1373753" y="1929586"/>
            <a:ext cx="723954" cy="72395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03877" y="2473046"/>
            <a:ext cx="3676597" cy="3465327"/>
            <a:chOff x="1203877" y="2473046"/>
            <a:chExt cx="3676597" cy="34653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5477" y="3682350"/>
              <a:ext cx="1087865" cy="108786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5477" y="4850508"/>
              <a:ext cx="1087865" cy="1087865"/>
            </a:xfrm>
            <a:prstGeom prst="rect">
              <a:avLst/>
            </a:prstGeom>
          </p:spPr>
        </p:pic>
        <p:cxnSp>
          <p:nvCxnSpPr>
            <p:cNvPr id="17" name="직선 연결선[R] 16"/>
            <p:cNvCxnSpPr/>
            <p:nvPr/>
          </p:nvCxnSpPr>
          <p:spPr>
            <a:xfrm flipV="1">
              <a:off x="2632891" y="3016977"/>
              <a:ext cx="1329923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/>
            <p:cNvCxnSpPr/>
            <p:nvPr/>
          </p:nvCxnSpPr>
          <p:spPr>
            <a:xfrm>
              <a:off x="2632890" y="3002109"/>
              <a:ext cx="1329923" cy="1243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V="1">
              <a:off x="2632890" y="4245857"/>
              <a:ext cx="1329923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/>
          </p:nvCxnSpPr>
          <p:spPr>
            <a:xfrm flipV="1">
              <a:off x="2632889" y="5345662"/>
              <a:ext cx="1329923" cy="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/>
            <p:cNvCxnSpPr/>
            <p:nvPr/>
          </p:nvCxnSpPr>
          <p:spPr>
            <a:xfrm>
              <a:off x="2632889" y="4245857"/>
              <a:ext cx="1329923" cy="10923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텍스트 상자 28"/>
            <p:cNvSpPr txBox="1"/>
            <p:nvPr/>
          </p:nvSpPr>
          <p:spPr>
            <a:xfrm>
              <a:off x="3096767" y="2740495"/>
              <a:ext cx="4021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2829499" y="3083093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텍스트 상자 30"/>
            <p:cNvSpPr txBox="1"/>
            <p:nvPr/>
          </p:nvSpPr>
          <p:spPr>
            <a:xfrm>
              <a:off x="3309279" y="4624032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smtClean="0">
                  <a:latin typeface="Avenir Book" charset="0"/>
                  <a:ea typeface="Avenir Book" charset="0"/>
                  <a:cs typeface="Avenir Book" charset="0"/>
                </a:rPr>
                <a:t>2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텍스트 상자 31"/>
            <p:cNvSpPr txBox="1"/>
            <p:nvPr/>
          </p:nvSpPr>
          <p:spPr>
            <a:xfrm>
              <a:off x="3156877" y="3997497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3" name="텍스트 상자 32"/>
            <p:cNvSpPr txBox="1"/>
            <p:nvPr/>
          </p:nvSpPr>
          <p:spPr>
            <a:xfrm>
              <a:off x="2959320" y="5132030"/>
              <a:ext cx="30243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1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207878" y="2473046"/>
              <a:ext cx="1485464" cy="1087865"/>
              <a:chOff x="1248123" y="2225351"/>
              <a:chExt cx="1485464" cy="108786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645722" y="2225351"/>
                <a:ext cx="1087865" cy="108786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직사각형 33"/>
                  <p:cNvSpPr/>
                  <p:nvPr/>
                </p:nvSpPr>
                <p:spPr>
                  <a:xfrm>
                    <a:off x="1248123" y="2517777"/>
                    <a:ext cx="697627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sz="4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𝒖</m:t>
                          </m:r>
                        </m:oMath>
                      </m:oMathPara>
                    </a14:m>
                    <a:endParaRPr lang="ko-KR" altLang="en-US" sz="4000" b="1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직사각형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8123" y="2517777"/>
                    <a:ext cx="697627" cy="70788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그룹 35"/>
            <p:cNvGrpSpPr/>
            <p:nvPr/>
          </p:nvGrpSpPr>
          <p:grpSpPr>
            <a:xfrm>
              <a:off x="4163620" y="2659397"/>
              <a:ext cx="712519" cy="713840"/>
              <a:chOff x="4203865" y="2411702"/>
              <a:chExt cx="712519" cy="713840"/>
            </a:xfrm>
          </p:grpSpPr>
          <p:sp>
            <p:nvSpPr>
              <p:cNvPr id="13" name="다이아몬드 12"/>
              <p:cNvSpPr/>
              <p:nvPr/>
            </p:nvSpPr>
            <p:spPr>
              <a:xfrm>
                <a:off x="4203865" y="2413023"/>
                <a:ext cx="712519" cy="712519"/>
              </a:xfrm>
              <a:prstGeom prst="diamond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직사각형 34"/>
                  <p:cNvSpPr/>
                  <p:nvPr/>
                </p:nvSpPr>
                <p:spPr>
                  <a:xfrm>
                    <a:off x="4267755" y="2411702"/>
                    <a:ext cx="63947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3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4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직사각형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7755" y="2411702"/>
                    <a:ext cx="639470" cy="58477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그룹 37"/>
            <p:cNvGrpSpPr/>
            <p:nvPr/>
          </p:nvGrpSpPr>
          <p:grpSpPr>
            <a:xfrm>
              <a:off x="4163620" y="3858733"/>
              <a:ext cx="716854" cy="723808"/>
              <a:chOff x="4203865" y="3611038"/>
              <a:chExt cx="716854" cy="723808"/>
            </a:xfrm>
          </p:grpSpPr>
          <p:sp>
            <p:nvSpPr>
              <p:cNvPr id="14" name="다이아몬드 13"/>
              <p:cNvSpPr/>
              <p:nvPr/>
            </p:nvSpPr>
            <p:spPr>
              <a:xfrm>
                <a:off x="4203865" y="3622327"/>
                <a:ext cx="712519" cy="712519"/>
              </a:xfrm>
              <a:prstGeom prst="diamond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직사각형 36"/>
                  <p:cNvSpPr/>
                  <p:nvPr/>
                </p:nvSpPr>
                <p:spPr>
                  <a:xfrm>
                    <a:off x="4271759" y="3611038"/>
                    <a:ext cx="64896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3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4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직사각형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759" y="3611038"/>
                    <a:ext cx="648960" cy="58477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그룹 39"/>
            <p:cNvGrpSpPr/>
            <p:nvPr/>
          </p:nvGrpSpPr>
          <p:grpSpPr>
            <a:xfrm>
              <a:off x="4163620" y="5026891"/>
              <a:ext cx="712519" cy="723808"/>
              <a:chOff x="4203865" y="4779196"/>
              <a:chExt cx="712519" cy="723808"/>
            </a:xfrm>
          </p:grpSpPr>
          <p:sp>
            <p:nvSpPr>
              <p:cNvPr id="15" name="다이아몬드 14"/>
              <p:cNvSpPr/>
              <p:nvPr/>
            </p:nvSpPr>
            <p:spPr>
              <a:xfrm>
                <a:off x="4203865" y="4790485"/>
                <a:ext cx="712519" cy="712519"/>
              </a:xfrm>
              <a:prstGeom prst="diamond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직사각형 38"/>
                  <p:cNvSpPr/>
                  <p:nvPr/>
                </p:nvSpPr>
                <p:spPr>
                  <a:xfrm>
                    <a:off x="4265625" y="4779196"/>
                    <a:ext cx="648960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3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ko-KR" sz="3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4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직사각형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5625" y="4779196"/>
                    <a:ext cx="648960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/>
                <p:cNvSpPr/>
                <p:nvPr/>
              </p:nvSpPr>
              <p:spPr>
                <a:xfrm>
                  <a:off x="1203877" y="3879829"/>
                  <a:ext cx="697627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4000" b="1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𝒗</m:t>
                        </m:r>
                      </m:oMath>
                    </m:oMathPara>
                  </a14:m>
                  <a:endParaRPr lang="ko-KR" altLang="en-US" sz="4000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직사각형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877" y="3879829"/>
                  <a:ext cx="697627" cy="70788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직선 연결선[R] 61"/>
            <p:cNvCxnSpPr/>
            <p:nvPr/>
          </p:nvCxnSpPr>
          <p:spPr>
            <a:xfrm flipV="1">
              <a:off x="2628554" y="3020695"/>
              <a:ext cx="1334258" cy="1231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텍스트 상자 62"/>
            <p:cNvSpPr txBox="1"/>
            <p:nvPr/>
          </p:nvSpPr>
          <p:spPr>
            <a:xfrm>
              <a:off x="2819536" y="3650641"/>
              <a:ext cx="40216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dirty="0" smtClean="0">
                  <a:latin typeface="Avenir Book" charset="0"/>
                  <a:ea typeface="Avenir Book" charset="0"/>
                  <a:cs typeface="Avenir Book" charset="0"/>
                </a:rPr>
                <a:t>5</a:t>
              </a:r>
              <a:endParaRPr kumimoji="1" lang="ko-KR" altLang="en-US" sz="28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62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4183</Words>
  <Application>Microsoft Macintosh PowerPoint</Application>
  <PresentationFormat>와이드스크린</PresentationFormat>
  <Paragraphs>845</Paragraphs>
  <Slides>41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Avenir Book</vt:lpstr>
      <vt:lpstr>Cambria Math</vt:lpstr>
      <vt:lpstr>Mangal</vt:lpstr>
      <vt:lpstr>Wingdings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HaeKyu Park</dc:creator>
  <cp:lastModifiedBy>HaeKyu Park</cp:lastModifiedBy>
  <cp:revision>95</cp:revision>
  <cp:lastPrinted>2017-12-07T06:21:45Z</cp:lastPrinted>
  <dcterms:created xsi:type="dcterms:W3CDTF">2017-12-06T04:33:23Z</dcterms:created>
  <dcterms:modified xsi:type="dcterms:W3CDTF">2017-12-12T19:29:15Z</dcterms:modified>
</cp:coreProperties>
</file>